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0" r:id="rId2"/>
    <p:sldId id="346" r:id="rId3"/>
    <p:sldId id="345" r:id="rId4"/>
    <p:sldId id="339" r:id="rId5"/>
    <p:sldId id="370" r:id="rId6"/>
    <p:sldId id="356" r:id="rId7"/>
    <p:sldId id="360" r:id="rId8"/>
    <p:sldId id="365" r:id="rId9"/>
    <p:sldId id="369" r:id="rId10"/>
    <p:sldId id="279" r:id="rId11"/>
    <p:sldId id="341" r:id="rId12"/>
    <p:sldId id="371" r:id="rId13"/>
    <p:sldId id="357" r:id="rId14"/>
    <p:sldId id="343" r:id="rId15"/>
    <p:sldId id="347" r:id="rId16"/>
    <p:sldId id="366" r:id="rId17"/>
    <p:sldId id="367" r:id="rId18"/>
    <p:sldId id="342" r:id="rId19"/>
    <p:sldId id="373" r:id="rId20"/>
    <p:sldId id="358" r:id="rId21"/>
    <p:sldId id="359" r:id="rId22"/>
    <p:sldId id="368" r:id="rId23"/>
    <p:sldId id="344" r:id="rId24"/>
    <p:sldId id="354" r:id="rId25"/>
    <p:sldId id="355" r:id="rId26"/>
    <p:sldId id="350" r:id="rId27"/>
    <p:sldId id="351" r:id="rId28"/>
    <p:sldId id="352" r:id="rId29"/>
    <p:sldId id="353" r:id="rId30"/>
    <p:sldId id="372"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 j" initials="ij" lastIdx="1" clrIdx="0">
    <p:extLst>
      <p:ext uri="{19B8F6BF-5375-455C-9EA6-DF929625EA0E}">
        <p15:presenceInfo xmlns:p15="http://schemas.microsoft.com/office/powerpoint/2012/main" userId="61e870b81aebe7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0000FF"/>
    <a:srgbClr val="99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62" autoAdjust="0"/>
    <p:restoredTop sz="94660"/>
  </p:normalViewPr>
  <p:slideViewPr>
    <p:cSldViewPr snapToGrid="0">
      <p:cViewPr varScale="1">
        <p:scale>
          <a:sx n="108" d="100"/>
          <a:sy n="108" d="100"/>
        </p:scale>
        <p:origin x="96" y="20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F4519-29EB-61EE-F3D8-4C17F0A5E61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FFA7EF7-FC3C-77D8-8475-914E2280A5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C824998-96D8-86AF-9CB9-FCA18D361CBB}"/>
              </a:ext>
            </a:extLst>
          </p:cNvPr>
          <p:cNvSpPr>
            <a:spLocks noGrp="1"/>
          </p:cNvSpPr>
          <p:nvPr>
            <p:ph type="dt" sz="half" idx="10"/>
          </p:nvPr>
        </p:nvSpPr>
        <p:spPr/>
        <p:txBody>
          <a:bodyPr/>
          <a:lstStyle/>
          <a:p>
            <a:fld id="{5B1FC36D-A535-4635-A90D-1AB0CFFCF3C0}"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3A3F8D66-460C-3195-5021-8ECF20AB8C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8E99FA-C95B-0874-3683-5ACAEA2EDDC9}"/>
              </a:ext>
            </a:extLst>
          </p:cNvPr>
          <p:cNvSpPr>
            <a:spLocks noGrp="1"/>
          </p:cNvSpPr>
          <p:nvPr>
            <p:ph type="sldNum" sz="quarter" idx="12"/>
          </p:nvPr>
        </p:nvSpPr>
        <p:spPr/>
        <p:txBody>
          <a:body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3417980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B2140-635D-188C-B48B-9F421B74EFE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5A6936-7F15-BBCC-607E-83816B5697C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A260CD-9E94-FC75-935D-6792CFA98ED7}"/>
              </a:ext>
            </a:extLst>
          </p:cNvPr>
          <p:cNvSpPr>
            <a:spLocks noGrp="1"/>
          </p:cNvSpPr>
          <p:nvPr>
            <p:ph type="dt" sz="half" idx="10"/>
          </p:nvPr>
        </p:nvSpPr>
        <p:spPr/>
        <p:txBody>
          <a:bodyPr/>
          <a:lstStyle/>
          <a:p>
            <a:fld id="{5B1FC36D-A535-4635-A90D-1AB0CFFCF3C0}"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32B2CA53-1184-7CD7-87FF-63C15C8FD4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177991-B0F5-92E1-6519-5EF351D0AAF4}"/>
              </a:ext>
            </a:extLst>
          </p:cNvPr>
          <p:cNvSpPr>
            <a:spLocks noGrp="1"/>
          </p:cNvSpPr>
          <p:nvPr>
            <p:ph type="sldNum" sz="quarter" idx="12"/>
          </p:nvPr>
        </p:nvSpPr>
        <p:spPr/>
        <p:txBody>
          <a:body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1954501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700028-A087-A023-7554-8E800559A72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7E4FCB-014F-7A6B-CD4B-8F25151B48E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1A8C07B-811D-3BDC-46DD-2E89BFA3846D}"/>
              </a:ext>
            </a:extLst>
          </p:cNvPr>
          <p:cNvSpPr>
            <a:spLocks noGrp="1"/>
          </p:cNvSpPr>
          <p:nvPr>
            <p:ph type="dt" sz="half" idx="10"/>
          </p:nvPr>
        </p:nvSpPr>
        <p:spPr/>
        <p:txBody>
          <a:bodyPr/>
          <a:lstStyle/>
          <a:p>
            <a:fld id="{5B1FC36D-A535-4635-A90D-1AB0CFFCF3C0}"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A3626837-918A-9C3D-E08A-6F383F379D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CA811D-21BF-32BF-476B-75C147C64B24}"/>
              </a:ext>
            </a:extLst>
          </p:cNvPr>
          <p:cNvSpPr>
            <a:spLocks noGrp="1"/>
          </p:cNvSpPr>
          <p:nvPr>
            <p:ph type="sldNum" sz="quarter" idx="12"/>
          </p:nvPr>
        </p:nvSpPr>
        <p:spPr/>
        <p:txBody>
          <a:body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134454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7BB39-7508-7B0C-1AC9-DC55958CE0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27F240-681B-2B17-9F06-59BF7E148A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B801CD-8557-8C0C-E9E8-B28372A2FAED}"/>
              </a:ext>
            </a:extLst>
          </p:cNvPr>
          <p:cNvSpPr>
            <a:spLocks noGrp="1"/>
          </p:cNvSpPr>
          <p:nvPr>
            <p:ph type="dt" sz="half" idx="10"/>
          </p:nvPr>
        </p:nvSpPr>
        <p:spPr/>
        <p:txBody>
          <a:bodyPr/>
          <a:lstStyle/>
          <a:p>
            <a:fld id="{5B1FC36D-A535-4635-A90D-1AB0CFFCF3C0}"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AA33D557-3202-E4AD-10E2-59C8AB06B3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4B9C0C-6241-7F66-27F6-698BDDB4A869}"/>
              </a:ext>
            </a:extLst>
          </p:cNvPr>
          <p:cNvSpPr>
            <a:spLocks noGrp="1"/>
          </p:cNvSpPr>
          <p:nvPr>
            <p:ph type="sldNum" sz="quarter" idx="12"/>
          </p:nvPr>
        </p:nvSpPr>
        <p:spPr/>
        <p:txBody>
          <a:body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31029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3B31F-CC48-7789-2B5D-605796BB8EE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D9CC0B-AE98-8978-1CE2-0B24E401F4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171371-3D4A-6A31-BD0E-38439E4FDB31}"/>
              </a:ext>
            </a:extLst>
          </p:cNvPr>
          <p:cNvSpPr>
            <a:spLocks noGrp="1"/>
          </p:cNvSpPr>
          <p:nvPr>
            <p:ph type="dt" sz="half" idx="10"/>
          </p:nvPr>
        </p:nvSpPr>
        <p:spPr/>
        <p:txBody>
          <a:bodyPr/>
          <a:lstStyle/>
          <a:p>
            <a:fld id="{5B1FC36D-A535-4635-A90D-1AB0CFFCF3C0}"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8F293238-70D6-D909-ADF0-B4828885C9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B393A8-FA77-BE7D-399E-7DC712C7CDEE}"/>
              </a:ext>
            </a:extLst>
          </p:cNvPr>
          <p:cNvSpPr>
            <a:spLocks noGrp="1"/>
          </p:cNvSpPr>
          <p:nvPr>
            <p:ph type="sldNum" sz="quarter" idx="12"/>
          </p:nvPr>
        </p:nvSpPr>
        <p:spPr/>
        <p:txBody>
          <a:body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158690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800D0-193E-EF30-B76C-C70797C217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53F4D3-8FB0-24E2-8594-9151AE0FDC7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5B86A-06DB-4B2F-4116-3A644B1EF13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8FB547-1DF9-83FE-B4EC-948294F147E0}"/>
              </a:ext>
            </a:extLst>
          </p:cNvPr>
          <p:cNvSpPr>
            <a:spLocks noGrp="1"/>
          </p:cNvSpPr>
          <p:nvPr>
            <p:ph type="dt" sz="half" idx="10"/>
          </p:nvPr>
        </p:nvSpPr>
        <p:spPr/>
        <p:txBody>
          <a:bodyPr/>
          <a:lstStyle/>
          <a:p>
            <a:fld id="{5B1FC36D-A535-4635-A90D-1AB0CFFCF3C0}" type="datetimeFigureOut">
              <a:rPr lang="zh-CN" altLang="en-US" smtClean="0"/>
              <a:t>2024/1/10</a:t>
            </a:fld>
            <a:endParaRPr lang="zh-CN" altLang="en-US"/>
          </a:p>
        </p:txBody>
      </p:sp>
      <p:sp>
        <p:nvSpPr>
          <p:cNvPr id="6" name="页脚占位符 5">
            <a:extLst>
              <a:ext uri="{FF2B5EF4-FFF2-40B4-BE49-F238E27FC236}">
                <a16:creationId xmlns:a16="http://schemas.microsoft.com/office/drawing/2014/main" id="{4CDEAD8B-DA85-A294-B58B-09B89111F9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DE90B0-41CB-1739-7792-E0DF11803C11}"/>
              </a:ext>
            </a:extLst>
          </p:cNvPr>
          <p:cNvSpPr>
            <a:spLocks noGrp="1"/>
          </p:cNvSpPr>
          <p:nvPr>
            <p:ph type="sldNum" sz="quarter" idx="12"/>
          </p:nvPr>
        </p:nvSpPr>
        <p:spPr/>
        <p:txBody>
          <a:body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8091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77299-4AE9-1FEB-7703-324CD19642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8FBEAEC-38C4-6DC3-C36C-0EC9E632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66FD411-7EF3-ADBE-ACC5-A5821F811D5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6E0D418-078D-A741-B067-6816F38216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19DAC6-AE4E-EEFD-22AC-F5E6B506D34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6CF2892-269D-2E06-0386-22FB20C7D441}"/>
              </a:ext>
            </a:extLst>
          </p:cNvPr>
          <p:cNvSpPr>
            <a:spLocks noGrp="1"/>
          </p:cNvSpPr>
          <p:nvPr>
            <p:ph type="dt" sz="half" idx="10"/>
          </p:nvPr>
        </p:nvSpPr>
        <p:spPr/>
        <p:txBody>
          <a:bodyPr/>
          <a:lstStyle/>
          <a:p>
            <a:fld id="{5B1FC36D-A535-4635-A90D-1AB0CFFCF3C0}" type="datetimeFigureOut">
              <a:rPr lang="zh-CN" altLang="en-US" smtClean="0"/>
              <a:t>2024/1/10</a:t>
            </a:fld>
            <a:endParaRPr lang="zh-CN" altLang="en-US"/>
          </a:p>
        </p:txBody>
      </p:sp>
      <p:sp>
        <p:nvSpPr>
          <p:cNvPr id="8" name="页脚占位符 7">
            <a:extLst>
              <a:ext uri="{FF2B5EF4-FFF2-40B4-BE49-F238E27FC236}">
                <a16:creationId xmlns:a16="http://schemas.microsoft.com/office/drawing/2014/main" id="{AA018BD7-7755-08A6-746C-E8D65FA59AE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BCC1054-1EC4-D4F9-C36C-51C58E9DE3BE}"/>
              </a:ext>
            </a:extLst>
          </p:cNvPr>
          <p:cNvSpPr>
            <a:spLocks noGrp="1"/>
          </p:cNvSpPr>
          <p:nvPr>
            <p:ph type="sldNum" sz="quarter" idx="12"/>
          </p:nvPr>
        </p:nvSpPr>
        <p:spPr/>
        <p:txBody>
          <a:body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1087828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46741-1C7E-E297-1DEB-F3C1D05ED9E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3C5210D-0EA1-C00A-33DA-DF7BBBEF2DF0}"/>
              </a:ext>
            </a:extLst>
          </p:cNvPr>
          <p:cNvSpPr>
            <a:spLocks noGrp="1"/>
          </p:cNvSpPr>
          <p:nvPr>
            <p:ph type="dt" sz="half" idx="10"/>
          </p:nvPr>
        </p:nvSpPr>
        <p:spPr/>
        <p:txBody>
          <a:bodyPr/>
          <a:lstStyle/>
          <a:p>
            <a:fld id="{5B1FC36D-A535-4635-A90D-1AB0CFFCF3C0}" type="datetimeFigureOut">
              <a:rPr lang="zh-CN" altLang="en-US" smtClean="0"/>
              <a:t>2024/1/10</a:t>
            </a:fld>
            <a:endParaRPr lang="zh-CN" altLang="en-US"/>
          </a:p>
        </p:txBody>
      </p:sp>
      <p:sp>
        <p:nvSpPr>
          <p:cNvPr id="4" name="页脚占位符 3">
            <a:extLst>
              <a:ext uri="{FF2B5EF4-FFF2-40B4-BE49-F238E27FC236}">
                <a16:creationId xmlns:a16="http://schemas.microsoft.com/office/drawing/2014/main" id="{930644DD-F0D7-D388-3722-71456C4507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03F4BA0-671F-E8D1-6061-B448FADDDB61}"/>
              </a:ext>
            </a:extLst>
          </p:cNvPr>
          <p:cNvSpPr>
            <a:spLocks noGrp="1"/>
          </p:cNvSpPr>
          <p:nvPr>
            <p:ph type="sldNum" sz="quarter" idx="12"/>
          </p:nvPr>
        </p:nvSpPr>
        <p:spPr/>
        <p:txBody>
          <a:body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18812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883D371-9F53-2F2E-563F-CE81DDF46CC9}"/>
              </a:ext>
            </a:extLst>
          </p:cNvPr>
          <p:cNvSpPr>
            <a:spLocks noGrp="1"/>
          </p:cNvSpPr>
          <p:nvPr>
            <p:ph type="dt" sz="half" idx="10"/>
          </p:nvPr>
        </p:nvSpPr>
        <p:spPr/>
        <p:txBody>
          <a:bodyPr/>
          <a:lstStyle/>
          <a:p>
            <a:fld id="{5B1FC36D-A535-4635-A90D-1AB0CFFCF3C0}" type="datetimeFigureOut">
              <a:rPr lang="zh-CN" altLang="en-US" smtClean="0"/>
              <a:t>2024/1/10</a:t>
            </a:fld>
            <a:endParaRPr lang="zh-CN" altLang="en-US"/>
          </a:p>
        </p:txBody>
      </p:sp>
      <p:sp>
        <p:nvSpPr>
          <p:cNvPr id="3" name="页脚占位符 2">
            <a:extLst>
              <a:ext uri="{FF2B5EF4-FFF2-40B4-BE49-F238E27FC236}">
                <a16:creationId xmlns:a16="http://schemas.microsoft.com/office/drawing/2014/main" id="{AEA5CA87-2B34-D276-85BC-F343003C2A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FE31A86-534F-6726-2AF7-5D830A707336}"/>
              </a:ext>
            </a:extLst>
          </p:cNvPr>
          <p:cNvSpPr>
            <a:spLocks noGrp="1"/>
          </p:cNvSpPr>
          <p:nvPr>
            <p:ph type="sldNum" sz="quarter" idx="12"/>
          </p:nvPr>
        </p:nvSpPr>
        <p:spPr/>
        <p:txBody>
          <a:body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1336950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88811-A1B9-660E-3EE9-CC191E26F04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5126BF4-FD03-02EF-347F-24BF1C094A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C2021-D826-02D8-F505-78A2F1923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DB89CF-B4C2-199C-442D-B6ECE3FAF225}"/>
              </a:ext>
            </a:extLst>
          </p:cNvPr>
          <p:cNvSpPr>
            <a:spLocks noGrp="1"/>
          </p:cNvSpPr>
          <p:nvPr>
            <p:ph type="dt" sz="half" idx="10"/>
          </p:nvPr>
        </p:nvSpPr>
        <p:spPr/>
        <p:txBody>
          <a:bodyPr/>
          <a:lstStyle/>
          <a:p>
            <a:fld id="{5B1FC36D-A535-4635-A90D-1AB0CFFCF3C0}" type="datetimeFigureOut">
              <a:rPr lang="zh-CN" altLang="en-US" smtClean="0"/>
              <a:t>2024/1/10</a:t>
            </a:fld>
            <a:endParaRPr lang="zh-CN" altLang="en-US"/>
          </a:p>
        </p:txBody>
      </p:sp>
      <p:sp>
        <p:nvSpPr>
          <p:cNvPr id="6" name="页脚占位符 5">
            <a:extLst>
              <a:ext uri="{FF2B5EF4-FFF2-40B4-BE49-F238E27FC236}">
                <a16:creationId xmlns:a16="http://schemas.microsoft.com/office/drawing/2014/main" id="{A3CD2925-4714-7641-1A30-50D8EE1621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C6FC8E-4BA6-CB8F-77B8-C11781E54AE5}"/>
              </a:ext>
            </a:extLst>
          </p:cNvPr>
          <p:cNvSpPr>
            <a:spLocks noGrp="1"/>
          </p:cNvSpPr>
          <p:nvPr>
            <p:ph type="sldNum" sz="quarter" idx="12"/>
          </p:nvPr>
        </p:nvSpPr>
        <p:spPr/>
        <p:txBody>
          <a:body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4282953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0D33A-98CF-9258-D487-6FA6AFDECF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91C1C5D-E048-5761-D6B0-AD1F3D343C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9351C52-E9A3-0953-EBE6-26D9C8C2FE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0C3E3C-FBCA-177D-2D23-788759AEE117}"/>
              </a:ext>
            </a:extLst>
          </p:cNvPr>
          <p:cNvSpPr>
            <a:spLocks noGrp="1"/>
          </p:cNvSpPr>
          <p:nvPr>
            <p:ph type="dt" sz="half" idx="10"/>
          </p:nvPr>
        </p:nvSpPr>
        <p:spPr/>
        <p:txBody>
          <a:bodyPr/>
          <a:lstStyle/>
          <a:p>
            <a:fld id="{5B1FC36D-A535-4635-A90D-1AB0CFFCF3C0}" type="datetimeFigureOut">
              <a:rPr lang="zh-CN" altLang="en-US" smtClean="0"/>
              <a:t>2024/1/10</a:t>
            </a:fld>
            <a:endParaRPr lang="zh-CN" altLang="en-US"/>
          </a:p>
        </p:txBody>
      </p:sp>
      <p:sp>
        <p:nvSpPr>
          <p:cNvPr id="6" name="页脚占位符 5">
            <a:extLst>
              <a:ext uri="{FF2B5EF4-FFF2-40B4-BE49-F238E27FC236}">
                <a16:creationId xmlns:a16="http://schemas.microsoft.com/office/drawing/2014/main" id="{AF77B927-FD5E-A4BC-F877-05E97BCAE9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4E3EC0-8EBA-E071-0E2D-56BA30EA77C9}"/>
              </a:ext>
            </a:extLst>
          </p:cNvPr>
          <p:cNvSpPr>
            <a:spLocks noGrp="1"/>
          </p:cNvSpPr>
          <p:nvPr>
            <p:ph type="sldNum" sz="quarter" idx="12"/>
          </p:nvPr>
        </p:nvSpPr>
        <p:spPr/>
        <p:txBody>
          <a:body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169550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ED8AD6B-B0BC-3C6D-7DEF-624A4E09F6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7F6A5C0-0CC6-4B95-9371-C6217D40D0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74406A-CFD7-2F2A-CC94-18C68BE767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FC36D-A535-4635-A90D-1AB0CFFCF3C0}"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B72C1368-C34F-1F3E-CB06-7D43DE7E73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5B55FC0-17CE-7743-244A-647390DFD3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9E107-1156-4DB4-83C9-6F5889069828}" type="slidenum">
              <a:rPr lang="zh-CN" altLang="en-US" smtClean="0"/>
              <a:t>‹#›</a:t>
            </a:fld>
            <a:endParaRPr lang="zh-CN" altLang="en-US"/>
          </a:p>
        </p:txBody>
      </p:sp>
    </p:spTree>
    <p:extLst>
      <p:ext uri="{BB962C8B-B14F-4D97-AF65-F5344CB8AC3E}">
        <p14:creationId xmlns:p14="http://schemas.microsoft.com/office/powerpoint/2010/main" val="2576365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1.png"/><Relationship Id="rId4" Type="http://schemas.openxmlformats.org/officeDocument/2006/relationships/image" Target="../media/image40.jpeg"/></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40.jpeg"/><Relationship Id="rId7" Type="http://schemas.openxmlformats.org/officeDocument/2006/relationships/image" Target="../media/image49.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7.jpg"/><Relationship Id="rId4" Type="http://schemas.openxmlformats.org/officeDocument/2006/relationships/image" Target="../media/image46.jpe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gif"/><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12.png"/><Relationship Id="rId4" Type="http://schemas.openxmlformats.org/officeDocument/2006/relationships/image" Target="../media/image70.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1.jp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3.jp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gif"/><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61E34EF-C6ED-8CF4-2C33-D988675615B8}"/>
              </a:ext>
            </a:extLst>
          </p:cNvPr>
          <p:cNvSpPr txBox="1"/>
          <p:nvPr/>
        </p:nvSpPr>
        <p:spPr>
          <a:xfrm>
            <a:off x="1722677" y="948935"/>
            <a:ext cx="8746646" cy="1938992"/>
          </a:xfrm>
          <a:prstGeom prst="rect">
            <a:avLst/>
          </a:prstGeom>
          <a:noFill/>
        </p:spPr>
        <p:txBody>
          <a:bodyPr wrap="square">
            <a:spAutoFit/>
          </a:bodyPr>
          <a:lstStyle/>
          <a:p>
            <a:pPr algn="ctr"/>
            <a:r>
              <a:rPr lang="en-US" altLang="zh-CN" sz="6000" b="1" dirty="0">
                <a:latin typeface="Calibri Light" panose="020F0302020204030204" pitchFamily="34" charset="0"/>
                <a:cs typeface="Calibri Light" panose="020F0302020204030204" pitchFamily="34" charset="0"/>
              </a:rPr>
              <a:t>Intelligent vehicle-machine interaction system</a:t>
            </a:r>
          </a:p>
        </p:txBody>
      </p:sp>
      <p:pic>
        <p:nvPicPr>
          <p:cNvPr id="14" name="图片 13">
            <a:extLst>
              <a:ext uri="{FF2B5EF4-FFF2-40B4-BE49-F238E27FC236}">
                <a16:creationId xmlns:a16="http://schemas.microsoft.com/office/drawing/2014/main" id="{530FB7CE-6DE5-6021-B6D2-5877CFC76F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9000"/>
                    </a14:imgEffect>
                    <a14:imgEffect>
                      <a14:brightnessContrast bright="4000"/>
                    </a14:imgEffect>
                  </a14:imgLayer>
                </a14:imgProps>
              </a:ext>
            </a:extLst>
          </a:blip>
          <a:stretch>
            <a:fillRect/>
          </a:stretch>
        </p:blipFill>
        <p:spPr>
          <a:xfrm>
            <a:off x="5187284" y="3429000"/>
            <a:ext cx="1569660" cy="1569660"/>
          </a:xfrm>
          <a:prstGeom prst="rect">
            <a:avLst/>
          </a:prstGeom>
          <a:solidFill>
            <a:schemeClr val="bg1"/>
          </a:solidFill>
          <a:effectLst>
            <a:outerShdw dist="50800" dir="5400000" sx="1000" sy="1000" algn="ctr" rotWithShape="0">
              <a:srgbClr val="000000"/>
            </a:outerShdw>
            <a:softEdge rad="0"/>
          </a:effectLst>
        </p:spPr>
      </p:pic>
      <p:sp>
        <p:nvSpPr>
          <p:cNvPr id="20" name="文本框 19">
            <a:extLst>
              <a:ext uri="{FF2B5EF4-FFF2-40B4-BE49-F238E27FC236}">
                <a16:creationId xmlns:a16="http://schemas.microsoft.com/office/drawing/2014/main" id="{499FFCB5-B0D0-EF15-A5FF-484AE8206A22}"/>
              </a:ext>
            </a:extLst>
          </p:cNvPr>
          <p:cNvSpPr txBox="1"/>
          <p:nvPr/>
        </p:nvSpPr>
        <p:spPr>
          <a:xfrm>
            <a:off x="3358484" y="6188679"/>
            <a:ext cx="5227260" cy="338554"/>
          </a:xfrm>
          <a:prstGeom prst="rect">
            <a:avLst/>
          </a:prstGeom>
          <a:noFill/>
        </p:spPr>
        <p:txBody>
          <a:bodyPr wrap="square">
            <a:spAutoFit/>
          </a:bodyPr>
          <a:lstStyle/>
          <a:p>
            <a:pPr algn="just"/>
            <a:r>
              <a:rPr lang="en-US" altLang="zh-CN" sz="1600" b="1" kern="100" dirty="0" err="1">
                <a:effectLst/>
                <a:latin typeface="等线" panose="02010600030101010101" pitchFamily="2" charset="-122"/>
                <a:ea typeface="等线" panose="02010600030101010101" pitchFamily="2" charset="-122"/>
                <a:cs typeface="Times New Roman" panose="02020603050405020304" pitchFamily="18" charset="0"/>
              </a:rPr>
              <a:t>Bofang</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 Jia</a:t>
            </a:r>
            <a:r>
              <a:rPr lang="en-US" altLang="zh-CN" sz="2400" b="1" kern="100" baseline="30000" dirty="0">
                <a:effectLst/>
                <a:latin typeface="Candara Light" panose="020E0502030303020204" pitchFamily="34" charset="0"/>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      Shuai Li</a:t>
            </a:r>
            <a:r>
              <a:rPr lang="en-US" altLang="zh-CN" sz="2400" b="1" kern="100" baseline="300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err="1">
                <a:effectLst/>
                <a:latin typeface="等线" panose="02010600030101010101" pitchFamily="2" charset="-122"/>
                <a:ea typeface="等线" panose="02010600030101010101" pitchFamily="2" charset="-122"/>
                <a:cs typeface="Times New Roman" panose="02020603050405020304" pitchFamily="18" charset="0"/>
              </a:rPr>
              <a:t>Xiangkai</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 Yin      </a:t>
            </a:r>
            <a:r>
              <a:rPr lang="en-US" altLang="zh-CN" sz="1600" b="1" kern="100" dirty="0" err="1">
                <a:effectLst/>
                <a:latin typeface="等线" panose="02010600030101010101" pitchFamily="2" charset="-122"/>
                <a:ea typeface="等线" panose="02010600030101010101" pitchFamily="2" charset="-122"/>
                <a:cs typeface="Times New Roman" panose="02020603050405020304" pitchFamily="18" charset="0"/>
              </a:rPr>
              <a:t>Xingyu</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 Cao</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79958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FDAE437-09F2-AE29-AA35-8E0788121CED}"/>
              </a:ext>
            </a:extLst>
          </p:cNvPr>
          <p:cNvSpPr txBox="1"/>
          <p:nvPr/>
        </p:nvSpPr>
        <p:spPr>
          <a:xfrm>
            <a:off x="4895385" y="253947"/>
            <a:ext cx="2401229"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Gas sensor</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7BBBCA6C-7E14-D2F8-E43A-AD1BB8174C7E}"/>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3074" name="Picture 2">
            <a:extLst>
              <a:ext uri="{FF2B5EF4-FFF2-40B4-BE49-F238E27FC236}">
                <a16:creationId xmlns:a16="http://schemas.microsoft.com/office/drawing/2014/main" id="{98FCD93B-A2DC-B52A-6BA5-F4F8987E0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392" y="1164999"/>
            <a:ext cx="1836234" cy="137693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615BA35A-C5D1-231A-F00C-D5D0129FD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0326"/>
            <a:ext cx="3815740" cy="2485531"/>
          </a:xfrm>
          <a:prstGeom prst="rect">
            <a:avLst/>
          </a:prstGeom>
        </p:spPr>
      </p:pic>
      <p:pic>
        <p:nvPicPr>
          <p:cNvPr id="8" name="图片 7">
            <a:extLst>
              <a:ext uri="{FF2B5EF4-FFF2-40B4-BE49-F238E27FC236}">
                <a16:creationId xmlns:a16="http://schemas.microsoft.com/office/drawing/2014/main" id="{1D54C859-2E4D-E1F3-842D-52DE33194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212" y="962408"/>
            <a:ext cx="6651180" cy="2681366"/>
          </a:xfrm>
          <a:prstGeom prst="rect">
            <a:avLst/>
          </a:prstGeom>
        </p:spPr>
      </p:pic>
      <p:sp>
        <p:nvSpPr>
          <p:cNvPr id="10" name="文本框 9">
            <a:extLst>
              <a:ext uri="{FF2B5EF4-FFF2-40B4-BE49-F238E27FC236}">
                <a16:creationId xmlns:a16="http://schemas.microsoft.com/office/drawing/2014/main" id="{DEBE1B83-633A-BCB7-09BB-EB4E169F2D9F}"/>
              </a:ext>
            </a:extLst>
          </p:cNvPr>
          <p:cNvSpPr txBox="1"/>
          <p:nvPr/>
        </p:nvSpPr>
        <p:spPr>
          <a:xfrm>
            <a:off x="140366" y="3643774"/>
            <a:ext cx="3576484" cy="1477328"/>
          </a:xfrm>
          <a:prstGeom prst="rect">
            <a:avLst/>
          </a:prstGeom>
          <a:noFill/>
        </p:spPr>
        <p:txBody>
          <a:bodyPr wrap="square">
            <a:spAutoFit/>
          </a:bodyPr>
          <a:lstStyle/>
          <a:p>
            <a:r>
              <a:rPr lang="en-US" altLang="zh-CN" b="1" dirty="0">
                <a:solidFill>
                  <a:srgbClr val="FF0000"/>
                </a:solidFill>
              </a:rPr>
              <a:t>The MQ135 gas sensor is highly sensitive to ammonia, sulfide and benzene vapors, and is also ideal for monitoring smoke and other harmful gases.</a:t>
            </a:r>
            <a:endParaRPr lang="zh-CN" altLang="en-US" b="1" dirty="0">
              <a:solidFill>
                <a:srgbClr val="FF0000"/>
              </a:solidFill>
            </a:endParaRPr>
          </a:p>
        </p:txBody>
      </p:sp>
      <p:sp>
        <p:nvSpPr>
          <p:cNvPr id="12" name="文本框 11">
            <a:extLst>
              <a:ext uri="{FF2B5EF4-FFF2-40B4-BE49-F238E27FC236}">
                <a16:creationId xmlns:a16="http://schemas.microsoft.com/office/drawing/2014/main" id="{E09424E6-6EC3-F0ED-C17D-DB286C5F4FBC}"/>
              </a:ext>
            </a:extLst>
          </p:cNvPr>
          <p:cNvSpPr txBox="1"/>
          <p:nvPr/>
        </p:nvSpPr>
        <p:spPr>
          <a:xfrm>
            <a:off x="3612212" y="3441680"/>
            <a:ext cx="3675374" cy="3416320"/>
          </a:xfrm>
          <a:prstGeom prst="rect">
            <a:avLst/>
          </a:prstGeom>
          <a:noFill/>
        </p:spPr>
        <p:txBody>
          <a:bodyPr wrap="square">
            <a:spAutoFit/>
          </a:bodyPr>
          <a:lstStyle/>
          <a:p>
            <a:r>
              <a:rPr lang="en-US" altLang="zh-CN" b="1" dirty="0">
                <a:solidFill>
                  <a:srgbClr val="00B050"/>
                </a:solidFill>
              </a:rPr>
              <a:t>In the figure, the vertical coordinate is the resistance ratio of the sensor (Rs/R0), and the horizontal coordinate is the gas concentration. Rs indicates the resistance value of the sensor in different concentrations of gas, and R0 indicates the resistance value of the sensor in clean air. All tests in the figure were performed under standard test conditions.</a:t>
            </a:r>
            <a:endParaRPr lang="zh-CN" altLang="en-US" b="1" dirty="0">
              <a:solidFill>
                <a:srgbClr val="00B050"/>
              </a:solidFill>
            </a:endParaRPr>
          </a:p>
        </p:txBody>
      </p:sp>
      <p:sp>
        <p:nvSpPr>
          <p:cNvPr id="14" name="文本框 13">
            <a:extLst>
              <a:ext uri="{FF2B5EF4-FFF2-40B4-BE49-F238E27FC236}">
                <a16:creationId xmlns:a16="http://schemas.microsoft.com/office/drawing/2014/main" id="{63D3B5A5-4E93-B019-3B46-ED8434F50FE1}"/>
              </a:ext>
            </a:extLst>
          </p:cNvPr>
          <p:cNvSpPr txBox="1"/>
          <p:nvPr/>
        </p:nvSpPr>
        <p:spPr>
          <a:xfrm>
            <a:off x="7188696" y="3689941"/>
            <a:ext cx="4239094" cy="2862322"/>
          </a:xfrm>
          <a:prstGeom prst="rect">
            <a:avLst/>
          </a:prstGeom>
          <a:noFill/>
        </p:spPr>
        <p:txBody>
          <a:bodyPr wrap="square">
            <a:spAutoFit/>
          </a:bodyPr>
          <a:lstStyle/>
          <a:p>
            <a:r>
              <a:rPr lang="en-US" altLang="zh-CN" b="1" dirty="0">
                <a:solidFill>
                  <a:srgbClr val="0070C0"/>
                </a:solidFill>
              </a:rPr>
              <a:t>Typical temperature and humidity characteristics of the sensor in the graph, the ordinate is the resistance ratio of the sensor (Rs/ RS0). Rs indicates the resistance value of the sensor at 400ppm hydrogen and different temperature/humidity. RS0 indicates the resistance of the sensor at 400ppm hydrogen and 20 ° C /55%RH.</a:t>
            </a:r>
            <a:endParaRPr lang="zh-CN" altLang="en-US" b="1" dirty="0">
              <a:solidFill>
                <a:srgbClr val="0070C0"/>
              </a:solidFill>
            </a:endParaRPr>
          </a:p>
        </p:txBody>
      </p:sp>
    </p:spTree>
    <p:extLst>
      <p:ext uri="{BB962C8B-B14F-4D97-AF65-F5344CB8AC3E}">
        <p14:creationId xmlns:p14="http://schemas.microsoft.com/office/powerpoint/2010/main" val="328875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7706CF-6FD2-7812-BB52-E262EF021D41}"/>
              </a:ext>
            </a:extLst>
          </p:cNvPr>
          <p:cNvSpPr txBox="1"/>
          <p:nvPr/>
        </p:nvSpPr>
        <p:spPr>
          <a:xfrm>
            <a:off x="4092498" y="197333"/>
            <a:ext cx="609600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Light intensity sensor</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831C458C-2B02-1B3A-111E-345AC319EDDF}"/>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11" name="图片 10">
            <a:extLst>
              <a:ext uri="{FF2B5EF4-FFF2-40B4-BE49-F238E27FC236}">
                <a16:creationId xmlns:a16="http://schemas.microsoft.com/office/drawing/2014/main" id="{50C2AD9A-B73F-399F-59CA-81AC47DF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88" y="1465149"/>
            <a:ext cx="4484007" cy="2154082"/>
          </a:xfrm>
          <a:prstGeom prst="rect">
            <a:avLst/>
          </a:prstGeom>
        </p:spPr>
      </p:pic>
      <p:sp>
        <p:nvSpPr>
          <p:cNvPr id="5" name="文本框 4">
            <a:extLst>
              <a:ext uri="{FF2B5EF4-FFF2-40B4-BE49-F238E27FC236}">
                <a16:creationId xmlns:a16="http://schemas.microsoft.com/office/drawing/2014/main" id="{CDB014E0-8D18-DC54-5890-A4CFF1107991}"/>
              </a:ext>
            </a:extLst>
          </p:cNvPr>
          <p:cNvSpPr txBox="1"/>
          <p:nvPr/>
        </p:nvSpPr>
        <p:spPr>
          <a:xfrm>
            <a:off x="269631" y="3582309"/>
            <a:ext cx="2993769" cy="461665"/>
          </a:xfrm>
          <a:prstGeom prst="rect">
            <a:avLst/>
          </a:prstGeom>
          <a:noFill/>
        </p:spPr>
        <p:txBody>
          <a:bodyPr wrap="square">
            <a:spAutoFit/>
          </a:bodyPr>
          <a:lstStyle/>
          <a:p>
            <a:r>
              <a:rPr lang="en-US" altLang="zh-CN" sz="2400" b="1" dirty="0" err="1">
                <a:solidFill>
                  <a:srgbClr val="00B050"/>
                </a:solidFill>
                <a:latin typeface="Artifakt Element Black" panose="020B0A03050000020004" pitchFamily="34" charset="0"/>
                <a:ea typeface="Artifakt Element Black" panose="020B0A03050000020004" pitchFamily="34" charset="0"/>
              </a:rPr>
              <a:t>Photovolta</a:t>
            </a:r>
            <a:r>
              <a:rPr lang="en-US" altLang="zh-CN" sz="2400" b="1" dirty="0">
                <a:solidFill>
                  <a:srgbClr val="00B050"/>
                </a:solidFill>
                <a:latin typeface="Artifakt Element Black" panose="020B0A03050000020004" pitchFamily="34" charset="0"/>
                <a:ea typeface="Artifakt Element Black" panose="020B0A03050000020004" pitchFamily="34" charset="0"/>
              </a:rPr>
              <a:t> effect</a:t>
            </a:r>
            <a:endParaRPr lang="zh-CN" altLang="en-US" sz="2400" b="1" dirty="0">
              <a:solidFill>
                <a:srgbClr val="00B050"/>
              </a:solidFill>
              <a:latin typeface="Artifakt Element Black" panose="020B0A03050000020004" pitchFamily="34" charset="0"/>
            </a:endParaRPr>
          </a:p>
        </p:txBody>
      </p:sp>
      <p:sp>
        <p:nvSpPr>
          <p:cNvPr id="7" name="文本框 6">
            <a:extLst>
              <a:ext uri="{FF2B5EF4-FFF2-40B4-BE49-F238E27FC236}">
                <a16:creationId xmlns:a16="http://schemas.microsoft.com/office/drawing/2014/main" id="{8D757C60-3B5C-DBB2-5A39-205113A647AA}"/>
              </a:ext>
            </a:extLst>
          </p:cNvPr>
          <p:cNvSpPr txBox="1"/>
          <p:nvPr/>
        </p:nvSpPr>
        <p:spPr>
          <a:xfrm>
            <a:off x="162122" y="1024509"/>
            <a:ext cx="2939424" cy="461665"/>
          </a:xfrm>
          <a:prstGeom prst="rect">
            <a:avLst/>
          </a:prstGeom>
          <a:noFill/>
        </p:spPr>
        <p:txBody>
          <a:bodyPr wrap="square">
            <a:spAutoFit/>
          </a:bodyPr>
          <a:lstStyle/>
          <a:p>
            <a:r>
              <a:rPr lang="en-US" altLang="zh-CN" sz="2400" b="1" dirty="0">
                <a:solidFill>
                  <a:srgbClr val="00B050"/>
                </a:solidFill>
                <a:latin typeface="Artifakt Element Black" panose="020B0A03050000020004" pitchFamily="34" charset="0"/>
                <a:ea typeface="Artifakt Element Black" panose="020B0A03050000020004" pitchFamily="34" charset="0"/>
              </a:rPr>
              <a:t>Internal circuit</a:t>
            </a:r>
            <a:endParaRPr lang="zh-CN" altLang="en-US" sz="2400" b="1" dirty="0">
              <a:solidFill>
                <a:srgbClr val="00B050"/>
              </a:solidFill>
              <a:latin typeface="Artifakt Element Black" panose="020B0A03050000020004" pitchFamily="34" charset="0"/>
            </a:endParaRPr>
          </a:p>
        </p:txBody>
      </p:sp>
      <p:sp>
        <p:nvSpPr>
          <p:cNvPr id="8" name="矩形 7">
            <a:extLst>
              <a:ext uri="{FF2B5EF4-FFF2-40B4-BE49-F238E27FC236}">
                <a16:creationId xmlns:a16="http://schemas.microsoft.com/office/drawing/2014/main" id="{2F6CD9CE-A34F-44F5-C61D-B189A5FBD593}"/>
              </a:ext>
            </a:extLst>
          </p:cNvPr>
          <p:cNvSpPr/>
          <p:nvPr/>
        </p:nvSpPr>
        <p:spPr>
          <a:xfrm>
            <a:off x="506627" y="4763538"/>
            <a:ext cx="2088292" cy="1050324"/>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BEBDD4F-1031-A951-11E0-5A1B40AC050D}"/>
              </a:ext>
            </a:extLst>
          </p:cNvPr>
          <p:cNvSpPr/>
          <p:nvPr/>
        </p:nvSpPr>
        <p:spPr>
          <a:xfrm>
            <a:off x="506627" y="5813862"/>
            <a:ext cx="327454" cy="142103"/>
          </a:xfrm>
          <a:prstGeom prst="rect">
            <a:avLst/>
          </a:prstGeom>
          <a:pattFill prst="wdDnDiag">
            <a:fgClr>
              <a:schemeClr val="tx1"/>
            </a:fgClr>
            <a:bgClr>
              <a:schemeClr val="bg1"/>
            </a:bgClr>
          </a:pattFill>
          <a:ln w="190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910EE31-8A7C-E1D0-6C39-5669D61EE339}"/>
              </a:ext>
            </a:extLst>
          </p:cNvPr>
          <p:cNvSpPr/>
          <p:nvPr/>
        </p:nvSpPr>
        <p:spPr>
          <a:xfrm>
            <a:off x="2267465" y="5813862"/>
            <a:ext cx="327454" cy="142103"/>
          </a:xfrm>
          <a:prstGeom prst="rect">
            <a:avLst/>
          </a:prstGeom>
          <a:pattFill prst="wdDnDiag">
            <a:fgClr>
              <a:schemeClr val="tx1"/>
            </a:fgClr>
            <a:bgClr>
              <a:schemeClr val="bg1"/>
            </a:bgClr>
          </a:patt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5F5E04A-C861-C520-38F8-23F7C077282D}"/>
              </a:ext>
            </a:extLst>
          </p:cNvPr>
          <p:cNvSpPr/>
          <p:nvPr/>
        </p:nvSpPr>
        <p:spPr>
          <a:xfrm>
            <a:off x="506627" y="4763538"/>
            <a:ext cx="2088292" cy="198859"/>
          </a:xfrm>
          <a:prstGeom prst="rect">
            <a:avLst/>
          </a:prstGeom>
          <a:pattFill prst="wdDnDiag">
            <a:fgClr>
              <a:schemeClr val="tx1"/>
            </a:fgClr>
            <a:bgClr>
              <a:schemeClr val="bg1"/>
            </a:bgClr>
          </a:patt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4EA836F1-C0E4-BFCB-7C4A-763C12253D57}"/>
              </a:ext>
            </a:extLst>
          </p:cNvPr>
          <p:cNvCxnSpPr>
            <a:cxnSpLocks/>
          </p:cNvCxnSpPr>
          <p:nvPr/>
        </p:nvCxnSpPr>
        <p:spPr>
          <a:xfrm>
            <a:off x="506627" y="5628310"/>
            <a:ext cx="2088292" cy="0"/>
          </a:xfrm>
          <a:prstGeom prst="line">
            <a:avLst/>
          </a:prstGeom>
          <a:ln w="19050">
            <a:prstDash val="dash"/>
          </a:ln>
        </p:spPr>
        <p:style>
          <a:lnRef idx="2">
            <a:schemeClr val="dk1"/>
          </a:lnRef>
          <a:fillRef idx="0">
            <a:schemeClr val="dk1"/>
          </a:fillRef>
          <a:effectRef idx="1">
            <a:schemeClr val="dk1"/>
          </a:effectRef>
          <a:fontRef idx="minor">
            <a:schemeClr val="tx1"/>
          </a:fontRef>
        </p:style>
      </p:cxnSp>
      <p:cxnSp>
        <p:nvCxnSpPr>
          <p:cNvPr id="18" name="直接箭头连接符 17">
            <a:extLst>
              <a:ext uri="{FF2B5EF4-FFF2-40B4-BE49-F238E27FC236}">
                <a16:creationId xmlns:a16="http://schemas.microsoft.com/office/drawing/2014/main" id="{6B6878D1-37A1-3BCE-1EF2-88B3F8777024}"/>
              </a:ext>
            </a:extLst>
          </p:cNvPr>
          <p:cNvCxnSpPr>
            <a:cxnSpLocks/>
          </p:cNvCxnSpPr>
          <p:nvPr/>
        </p:nvCxnSpPr>
        <p:spPr>
          <a:xfrm flipV="1">
            <a:off x="1062871" y="5813862"/>
            <a:ext cx="0" cy="721413"/>
          </a:xfrm>
          <a:prstGeom prst="straightConnector1">
            <a:avLst/>
          </a:prstGeom>
          <a:ln w="19050">
            <a:solidFill>
              <a:srgbClr val="9900FF"/>
            </a:solidFill>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54526762-72D3-3F01-51DF-4881C13273ED}"/>
              </a:ext>
            </a:extLst>
          </p:cNvPr>
          <p:cNvCxnSpPr>
            <a:cxnSpLocks/>
          </p:cNvCxnSpPr>
          <p:nvPr/>
        </p:nvCxnSpPr>
        <p:spPr>
          <a:xfrm flipV="1">
            <a:off x="1304480" y="5813862"/>
            <a:ext cx="0" cy="721413"/>
          </a:xfrm>
          <a:prstGeom prst="straightConnector1">
            <a:avLst/>
          </a:prstGeom>
          <a:ln w="19050">
            <a:solidFill>
              <a:srgbClr val="9900FF"/>
            </a:solidFill>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a:extLst>
              <a:ext uri="{FF2B5EF4-FFF2-40B4-BE49-F238E27FC236}">
                <a16:creationId xmlns:a16="http://schemas.microsoft.com/office/drawing/2014/main" id="{9A0B8EE1-4527-ADEE-D363-200CA34B16E2}"/>
              </a:ext>
            </a:extLst>
          </p:cNvPr>
          <p:cNvCxnSpPr>
            <a:cxnSpLocks/>
          </p:cNvCxnSpPr>
          <p:nvPr/>
        </p:nvCxnSpPr>
        <p:spPr>
          <a:xfrm flipV="1">
            <a:off x="1813719" y="5813862"/>
            <a:ext cx="0" cy="721413"/>
          </a:xfrm>
          <a:prstGeom prst="straightConnector1">
            <a:avLst/>
          </a:prstGeom>
          <a:ln w="19050">
            <a:solidFill>
              <a:srgbClr val="9900FF"/>
            </a:solidFill>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
            <a:extLst>
              <a:ext uri="{FF2B5EF4-FFF2-40B4-BE49-F238E27FC236}">
                <a16:creationId xmlns:a16="http://schemas.microsoft.com/office/drawing/2014/main" id="{847B2F06-0BFA-D5A7-9C29-64BEBCB2A48D}"/>
              </a:ext>
            </a:extLst>
          </p:cNvPr>
          <p:cNvCxnSpPr>
            <a:cxnSpLocks/>
          </p:cNvCxnSpPr>
          <p:nvPr/>
        </p:nvCxnSpPr>
        <p:spPr>
          <a:xfrm flipV="1">
            <a:off x="2062763" y="5813862"/>
            <a:ext cx="0" cy="721413"/>
          </a:xfrm>
          <a:prstGeom prst="straightConnector1">
            <a:avLst/>
          </a:prstGeom>
          <a:ln w="19050">
            <a:solidFill>
              <a:srgbClr val="9900FF"/>
            </a:solidFill>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9A28E12B-3DDF-965F-1EA7-32795844E5CA}"/>
              </a:ext>
            </a:extLst>
          </p:cNvPr>
          <p:cNvCxnSpPr>
            <a:cxnSpLocks/>
          </p:cNvCxnSpPr>
          <p:nvPr/>
        </p:nvCxnSpPr>
        <p:spPr>
          <a:xfrm flipV="1">
            <a:off x="1564675" y="5813862"/>
            <a:ext cx="0" cy="721413"/>
          </a:xfrm>
          <a:prstGeom prst="straightConnector1">
            <a:avLst/>
          </a:prstGeom>
          <a:ln w="19050">
            <a:solidFill>
              <a:srgbClr val="9900FF"/>
            </a:solidFill>
            <a:tailEnd type="triangle"/>
          </a:ln>
        </p:spPr>
        <p:style>
          <a:lnRef idx="3">
            <a:schemeClr val="dk1"/>
          </a:lnRef>
          <a:fillRef idx="0">
            <a:schemeClr val="dk1"/>
          </a:fillRef>
          <a:effectRef idx="2">
            <a:schemeClr val="dk1"/>
          </a:effectRef>
          <a:fontRef idx="minor">
            <a:schemeClr val="tx1"/>
          </a:fontRef>
        </p:style>
      </p:cxnSp>
      <p:sp>
        <p:nvSpPr>
          <p:cNvPr id="26" name="文本框 25">
            <a:extLst>
              <a:ext uri="{FF2B5EF4-FFF2-40B4-BE49-F238E27FC236}">
                <a16:creationId xmlns:a16="http://schemas.microsoft.com/office/drawing/2014/main" id="{6FF9A7FC-AD0D-BC73-A891-A1D9DBF7D3BA}"/>
              </a:ext>
            </a:extLst>
          </p:cNvPr>
          <p:cNvSpPr txBox="1"/>
          <p:nvPr/>
        </p:nvSpPr>
        <p:spPr>
          <a:xfrm>
            <a:off x="194615" y="6140110"/>
            <a:ext cx="881159" cy="307777"/>
          </a:xfrm>
          <a:prstGeom prst="rect">
            <a:avLst/>
          </a:prstGeom>
          <a:noFill/>
        </p:spPr>
        <p:txBody>
          <a:bodyPr wrap="square" rtlCol="0">
            <a:spAutoFit/>
          </a:bodyPr>
          <a:lstStyle/>
          <a:p>
            <a:r>
              <a:rPr lang="en-US" altLang="zh-CN" sz="1400" b="1" dirty="0">
                <a:solidFill>
                  <a:srgbClr val="9900CC"/>
                </a:solidFill>
              </a:rPr>
              <a:t>sunlight</a:t>
            </a:r>
            <a:endParaRPr lang="zh-CN" altLang="en-US" sz="1400" b="1" dirty="0">
              <a:solidFill>
                <a:srgbClr val="9900CC"/>
              </a:solidFill>
            </a:endParaRPr>
          </a:p>
        </p:txBody>
      </p:sp>
      <p:sp>
        <p:nvSpPr>
          <p:cNvPr id="27" name="文本框 26">
            <a:extLst>
              <a:ext uri="{FF2B5EF4-FFF2-40B4-BE49-F238E27FC236}">
                <a16:creationId xmlns:a16="http://schemas.microsoft.com/office/drawing/2014/main" id="{8D30269B-FA14-2EF3-F3A3-3F9FA3279AD1}"/>
              </a:ext>
            </a:extLst>
          </p:cNvPr>
          <p:cNvSpPr txBox="1"/>
          <p:nvPr/>
        </p:nvSpPr>
        <p:spPr>
          <a:xfrm>
            <a:off x="1412275" y="5567198"/>
            <a:ext cx="304800" cy="307777"/>
          </a:xfrm>
          <a:prstGeom prst="rect">
            <a:avLst/>
          </a:prstGeom>
          <a:noFill/>
        </p:spPr>
        <p:txBody>
          <a:bodyPr wrap="square" rtlCol="0">
            <a:spAutoFit/>
          </a:bodyPr>
          <a:lstStyle/>
          <a:p>
            <a:r>
              <a:rPr lang="en-US" altLang="zh-CN" sz="1400" b="1" dirty="0"/>
              <a:t>N</a:t>
            </a:r>
            <a:endParaRPr lang="zh-CN" altLang="en-US" sz="1400" b="1" dirty="0"/>
          </a:p>
        </p:txBody>
      </p:sp>
      <p:sp>
        <p:nvSpPr>
          <p:cNvPr id="28" name="文本框 27">
            <a:extLst>
              <a:ext uri="{FF2B5EF4-FFF2-40B4-BE49-F238E27FC236}">
                <a16:creationId xmlns:a16="http://schemas.microsoft.com/office/drawing/2014/main" id="{E8B46646-EF62-A728-5BD0-37912ED31650}"/>
              </a:ext>
            </a:extLst>
          </p:cNvPr>
          <p:cNvSpPr txBox="1"/>
          <p:nvPr/>
        </p:nvSpPr>
        <p:spPr>
          <a:xfrm>
            <a:off x="1441495" y="4959986"/>
            <a:ext cx="312234" cy="338554"/>
          </a:xfrm>
          <a:prstGeom prst="rect">
            <a:avLst/>
          </a:prstGeom>
          <a:noFill/>
        </p:spPr>
        <p:txBody>
          <a:bodyPr wrap="square" rtlCol="0">
            <a:spAutoFit/>
          </a:bodyPr>
          <a:lstStyle/>
          <a:p>
            <a:r>
              <a:rPr lang="en-US" altLang="zh-CN" sz="1600" b="1" dirty="0"/>
              <a:t>P</a:t>
            </a:r>
            <a:endParaRPr lang="zh-CN" altLang="en-US" sz="1600" b="1" dirty="0"/>
          </a:p>
        </p:txBody>
      </p:sp>
      <p:cxnSp>
        <p:nvCxnSpPr>
          <p:cNvPr id="30" name="直接箭头连接符 29">
            <a:extLst>
              <a:ext uri="{FF2B5EF4-FFF2-40B4-BE49-F238E27FC236}">
                <a16:creationId xmlns:a16="http://schemas.microsoft.com/office/drawing/2014/main" id="{2129607D-8427-6905-C800-F262EA57FC0D}"/>
              </a:ext>
            </a:extLst>
          </p:cNvPr>
          <p:cNvCxnSpPr>
            <a:cxnSpLocks/>
          </p:cNvCxnSpPr>
          <p:nvPr/>
        </p:nvCxnSpPr>
        <p:spPr>
          <a:xfrm>
            <a:off x="991236" y="5132633"/>
            <a:ext cx="0" cy="49567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1" name="椭圆 30">
            <a:extLst>
              <a:ext uri="{FF2B5EF4-FFF2-40B4-BE49-F238E27FC236}">
                <a16:creationId xmlns:a16="http://schemas.microsoft.com/office/drawing/2014/main" id="{90E769DF-076E-0723-7D4E-36AD527280E5}"/>
              </a:ext>
            </a:extLst>
          </p:cNvPr>
          <p:cNvSpPr/>
          <p:nvPr/>
        </p:nvSpPr>
        <p:spPr>
          <a:xfrm>
            <a:off x="957990" y="5096930"/>
            <a:ext cx="81490" cy="10407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5" name="直接箭头连接符 1024">
            <a:extLst>
              <a:ext uri="{FF2B5EF4-FFF2-40B4-BE49-F238E27FC236}">
                <a16:creationId xmlns:a16="http://schemas.microsoft.com/office/drawing/2014/main" id="{8B7DDB62-415C-07B1-5099-DE549DF01E51}"/>
              </a:ext>
            </a:extLst>
          </p:cNvPr>
          <p:cNvCxnSpPr>
            <a:cxnSpLocks/>
          </p:cNvCxnSpPr>
          <p:nvPr/>
        </p:nvCxnSpPr>
        <p:spPr>
          <a:xfrm>
            <a:off x="2196489" y="5132633"/>
            <a:ext cx="0" cy="49567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27" name="椭圆 1026">
            <a:extLst>
              <a:ext uri="{FF2B5EF4-FFF2-40B4-BE49-F238E27FC236}">
                <a16:creationId xmlns:a16="http://schemas.microsoft.com/office/drawing/2014/main" id="{FC252808-03CD-BD1D-1AC6-32A8441AA1FB}"/>
              </a:ext>
            </a:extLst>
          </p:cNvPr>
          <p:cNvSpPr/>
          <p:nvPr/>
        </p:nvSpPr>
        <p:spPr>
          <a:xfrm>
            <a:off x="2155744" y="5099977"/>
            <a:ext cx="81490" cy="10407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8" name="文本框 1027">
            <a:extLst>
              <a:ext uri="{FF2B5EF4-FFF2-40B4-BE49-F238E27FC236}">
                <a16:creationId xmlns:a16="http://schemas.microsoft.com/office/drawing/2014/main" id="{08328E30-05AB-C282-F2C9-52E85F8F9885}"/>
              </a:ext>
            </a:extLst>
          </p:cNvPr>
          <p:cNvSpPr txBox="1"/>
          <p:nvPr/>
        </p:nvSpPr>
        <p:spPr>
          <a:xfrm>
            <a:off x="2196489" y="5033762"/>
            <a:ext cx="485782" cy="369332"/>
          </a:xfrm>
          <a:prstGeom prst="rect">
            <a:avLst/>
          </a:prstGeom>
          <a:noFill/>
        </p:spPr>
        <p:txBody>
          <a:bodyPr wrap="square" rtlCol="0">
            <a:spAutoFit/>
          </a:bodyPr>
          <a:lstStyle/>
          <a:p>
            <a:r>
              <a:rPr lang="en-US" altLang="zh-CN" b="1" dirty="0">
                <a:solidFill>
                  <a:srgbClr val="FF0000"/>
                </a:solidFill>
              </a:rPr>
              <a:t>-e</a:t>
            </a:r>
            <a:endParaRPr lang="zh-CN" altLang="en-US" b="1" dirty="0">
              <a:solidFill>
                <a:srgbClr val="FF0000"/>
              </a:solidFill>
            </a:endParaRPr>
          </a:p>
        </p:txBody>
      </p:sp>
      <p:sp>
        <p:nvSpPr>
          <p:cNvPr id="1029" name="文本框 1028">
            <a:extLst>
              <a:ext uri="{FF2B5EF4-FFF2-40B4-BE49-F238E27FC236}">
                <a16:creationId xmlns:a16="http://schemas.microsoft.com/office/drawing/2014/main" id="{9EF5A9A9-0199-FA6D-E76C-4CC5957C40AA}"/>
              </a:ext>
            </a:extLst>
          </p:cNvPr>
          <p:cNvSpPr txBox="1"/>
          <p:nvPr/>
        </p:nvSpPr>
        <p:spPr>
          <a:xfrm>
            <a:off x="968159" y="5049879"/>
            <a:ext cx="485782" cy="369332"/>
          </a:xfrm>
          <a:prstGeom prst="rect">
            <a:avLst/>
          </a:prstGeom>
          <a:noFill/>
        </p:spPr>
        <p:txBody>
          <a:bodyPr wrap="square" rtlCol="0">
            <a:spAutoFit/>
          </a:bodyPr>
          <a:lstStyle/>
          <a:p>
            <a:r>
              <a:rPr lang="en-US" altLang="zh-CN" b="1" dirty="0">
                <a:solidFill>
                  <a:srgbClr val="FF0000"/>
                </a:solidFill>
              </a:rPr>
              <a:t>-e</a:t>
            </a:r>
            <a:endParaRPr lang="zh-CN" altLang="en-US" b="1" dirty="0">
              <a:solidFill>
                <a:srgbClr val="FF0000"/>
              </a:solidFill>
            </a:endParaRPr>
          </a:p>
        </p:txBody>
      </p:sp>
      <p:cxnSp>
        <p:nvCxnSpPr>
          <p:cNvPr id="1031" name="直接箭头连接符 1030">
            <a:extLst>
              <a:ext uri="{FF2B5EF4-FFF2-40B4-BE49-F238E27FC236}">
                <a16:creationId xmlns:a16="http://schemas.microsoft.com/office/drawing/2014/main" id="{623CFE91-EAC9-8588-0783-A8CBC369BC1B}"/>
              </a:ext>
            </a:extLst>
          </p:cNvPr>
          <p:cNvCxnSpPr>
            <a:cxnSpLocks/>
          </p:cNvCxnSpPr>
          <p:nvPr/>
        </p:nvCxnSpPr>
        <p:spPr>
          <a:xfrm flipV="1">
            <a:off x="674237" y="5146362"/>
            <a:ext cx="0" cy="533436"/>
          </a:xfrm>
          <a:prstGeom prst="straightConnector1">
            <a:avLst/>
          </a:prstGeom>
          <a:ln>
            <a:solidFill>
              <a:srgbClr val="0000FF"/>
            </a:solidFill>
            <a:tailEnd type="triangle"/>
          </a:ln>
        </p:spPr>
        <p:style>
          <a:lnRef idx="3">
            <a:schemeClr val="accent1"/>
          </a:lnRef>
          <a:fillRef idx="0">
            <a:schemeClr val="accent1"/>
          </a:fillRef>
          <a:effectRef idx="2">
            <a:schemeClr val="accent1"/>
          </a:effectRef>
          <a:fontRef idx="minor">
            <a:schemeClr val="tx1"/>
          </a:fontRef>
        </p:style>
      </p:cxnSp>
      <p:sp>
        <p:nvSpPr>
          <p:cNvPr id="1034" name="椭圆 1033">
            <a:extLst>
              <a:ext uri="{FF2B5EF4-FFF2-40B4-BE49-F238E27FC236}">
                <a16:creationId xmlns:a16="http://schemas.microsoft.com/office/drawing/2014/main" id="{E630F106-A365-E397-BC30-8AF683284B8B}"/>
              </a:ext>
            </a:extLst>
          </p:cNvPr>
          <p:cNvSpPr/>
          <p:nvPr/>
        </p:nvSpPr>
        <p:spPr>
          <a:xfrm>
            <a:off x="647274" y="5653778"/>
            <a:ext cx="66077" cy="52039"/>
          </a:xfrm>
          <a:prstGeom prst="ellipse">
            <a:avLst/>
          </a:prstGeom>
          <a:solidFill>
            <a:srgbClr val="0000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5" name="直接箭头连接符 1034">
            <a:extLst>
              <a:ext uri="{FF2B5EF4-FFF2-40B4-BE49-F238E27FC236}">
                <a16:creationId xmlns:a16="http://schemas.microsoft.com/office/drawing/2014/main" id="{555CD7C5-8F42-50FA-F5E7-93EE7D17A0B5}"/>
              </a:ext>
            </a:extLst>
          </p:cNvPr>
          <p:cNvCxnSpPr>
            <a:cxnSpLocks/>
          </p:cNvCxnSpPr>
          <p:nvPr/>
        </p:nvCxnSpPr>
        <p:spPr>
          <a:xfrm flipV="1">
            <a:off x="1856880" y="5155987"/>
            <a:ext cx="0" cy="533436"/>
          </a:xfrm>
          <a:prstGeom prst="straightConnector1">
            <a:avLst/>
          </a:prstGeom>
          <a:ln>
            <a:solidFill>
              <a:srgbClr val="0000FF"/>
            </a:solidFill>
            <a:tailEnd type="triangle"/>
          </a:ln>
        </p:spPr>
        <p:style>
          <a:lnRef idx="3">
            <a:schemeClr val="accent1"/>
          </a:lnRef>
          <a:fillRef idx="0">
            <a:schemeClr val="accent1"/>
          </a:fillRef>
          <a:effectRef idx="2">
            <a:schemeClr val="accent1"/>
          </a:effectRef>
          <a:fontRef idx="minor">
            <a:schemeClr val="tx1"/>
          </a:fontRef>
        </p:style>
      </p:cxnSp>
      <p:sp>
        <p:nvSpPr>
          <p:cNvPr id="1036" name="椭圆 1035">
            <a:extLst>
              <a:ext uri="{FF2B5EF4-FFF2-40B4-BE49-F238E27FC236}">
                <a16:creationId xmlns:a16="http://schemas.microsoft.com/office/drawing/2014/main" id="{5FA70650-C75C-B362-3261-2E45244BD202}"/>
              </a:ext>
            </a:extLst>
          </p:cNvPr>
          <p:cNvSpPr/>
          <p:nvPr/>
        </p:nvSpPr>
        <p:spPr>
          <a:xfrm>
            <a:off x="1829917" y="5663403"/>
            <a:ext cx="66077" cy="52039"/>
          </a:xfrm>
          <a:prstGeom prst="ellipse">
            <a:avLst/>
          </a:prstGeom>
          <a:solidFill>
            <a:srgbClr val="0000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7" name="文本框 1036">
            <a:extLst>
              <a:ext uri="{FF2B5EF4-FFF2-40B4-BE49-F238E27FC236}">
                <a16:creationId xmlns:a16="http://schemas.microsoft.com/office/drawing/2014/main" id="{D7E170B8-7851-A01E-76B5-D21FD04AC228}"/>
              </a:ext>
            </a:extLst>
          </p:cNvPr>
          <p:cNvSpPr txBox="1"/>
          <p:nvPr/>
        </p:nvSpPr>
        <p:spPr>
          <a:xfrm>
            <a:off x="685229" y="5527256"/>
            <a:ext cx="639124" cy="369332"/>
          </a:xfrm>
          <a:prstGeom prst="rect">
            <a:avLst/>
          </a:prstGeom>
          <a:noFill/>
        </p:spPr>
        <p:txBody>
          <a:bodyPr wrap="square" rtlCol="0">
            <a:spAutoFit/>
          </a:bodyPr>
          <a:lstStyle/>
          <a:p>
            <a:r>
              <a:rPr lang="en-US" altLang="zh-CN" b="1" dirty="0">
                <a:solidFill>
                  <a:srgbClr val="0000FF"/>
                </a:solidFill>
              </a:rPr>
              <a:t>+e</a:t>
            </a:r>
            <a:endParaRPr lang="zh-CN" altLang="en-US" b="1" dirty="0">
              <a:solidFill>
                <a:srgbClr val="0000FF"/>
              </a:solidFill>
            </a:endParaRPr>
          </a:p>
        </p:txBody>
      </p:sp>
      <p:sp>
        <p:nvSpPr>
          <p:cNvPr id="1038" name="文本框 1037">
            <a:extLst>
              <a:ext uri="{FF2B5EF4-FFF2-40B4-BE49-F238E27FC236}">
                <a16:creationId xmlns:a16="http://schemas.microsoft.com/office/drawing/2014/main" id="{FB606D4E-F793-8D58-4A7E-B4B43FCC3FF0}"/>
              </a:ext>
            </a:extLst>
          </p:cNvPr>
          <p:cNvSpPr txBox="1"/>
          <p:nvPr/>
        </p:nvSpPr>
        <p:spPr>
          <a:xfrm>
            <a:off x="1869475" y="5514219"/>
            <a:ext cx="639124" cy="369332"/>
          </a:xfrm>
          <a:prstGeom prst="rect">
            <a:avLst/>
          </a:prstGeom>
          <a:noFill/>
        </p:spPr>
        <p:txBody>
          <a:bodyPr wrap="square" rtlCol="0">
            <a:spAutoFit/>
          </a:bodyPr>
          <a:lstStyle/>
          <a:p>
            <a:r>
              <a:rPr lang="en-US" altLang="zh-CN" b="1" dirty="0">
                <a:solidFill>
                  <a:srgbClr val="0000FF"/>
                </a:solidFill>
              </a:rPr>
              <a:t>+e</a:t>
            </a:r>
            <a:endParaRPr lang="zh-CN" altLang="en-US" b="1" dirty="0">
              <a:solidFill>
                <a:srgbClr val="0000FF"/>
              </a:solidFill>
            </a:endParaRPr>
          </a:p>
        </p:txBody>
      </p:sp>
      <p:cxnSp>
        <p:nvCxnSpPr>
          <p:cNvPr id="1040" name="直接连接符 1039">
            <a:extLst>
              <a:ext uri="{FF2B5EF4-FFF2-40B4-BE49-F238E27FC236}">
                <a16:creationId xmlns:a16="http://schemas.microsoft.com/office/drawing/2014/main" id="{0EC4EF2C-A9DF-AE1A-5E2C-85DE43DE7F86}"/>
              </a:ext>
            </a:extLst>
          </p:cNvPr>
          <p:cNvCxnSpPr>
            <a:stCxn id="13" idx="0"/>
          </p:cNvCxnSpPr>
          <p:nvPr/>
        </p:nvCxnSpPr>
        <p:spPr>
          <a:xfrm flipV="1">
            <a:off x="1550773" y="4304371"/>
            <a:ext cx="0" cy="459167"/>
          </a:xfrm>
          <a:prstGeom prst="line">
            <a:avLst/>
          </a:prstGeom>
        </p:spPr>
        <p:style>
          <a:lnRef idx="3">
            <a:schemeClr val="dk1"/>
          </a:lnRef>
          <a:fillRef idx="0">
            <a:schemeClr val="dk1"/>
          </a:fillRef>
          <a:effectRef idx="2">
            <a:schemeClr val="dk1"/>
          </a:effectRef>
          <a:fontRef idx="minor">
            <a:schemeClr val="tx1"/>
          </a:fontRef>
        </p:style>
      </p:cxnSp>
      <p:cxnSp>
        <p:nvCxnSpPr>
          <p:cNvPr id="1042" name="直接连接符 1041">
            <a:extLst>
              <a:ext uri="{FF2B5EF4-FFF2-40B4-BE49-F238E27FC236}">
                <a16:creationId xmlns:a16="http://schemas.microsoft.com/office/drawing/2014/main" id="{E71BE34F-7304-23F7-FE66-1E488A9A86E2}"/>
              </a:ext>
            </a:extLst>
          </p:cNvPr>
          <p:cNvCxnSpPr/>
          <p:nvPr/>
        </p:nvCxnSpPr>
        <p:spPr>
          <a:xfrm>
            <a:off x="1550773" y="4304371"/>
            <a:ext cx="2590047" cy="0"/>
          </a:xfrm>
          <a:prstGeom prst="line">
            <a:avLst/>
          </a:prstGeom>
        </p:spPr>
        <p:style>
          <a:lnRef idx="3">
            <a:schemeClr val="dk1"/>
          </a:lnRef>
          <a:fillRef idx="0">
            <a:schemeClr val="dk1"/>
          </a:fillRef>
          <a:effectRef idx="2">
            <a:schemeClr val="dk1"/>
          </a:effectRef>
          <a:fontRef idx="minor">
            <a:schemeClr val="tx1"/>
          </a:fontRef>
        </p:style>
      </p:cxnSp>
      <p:cxnSp>
        <p:nvCxnSpPr>
          <p:cNvPr id="1044" name="直接连接符 1043">
            <a:extLst>
              <a:ext uri="{FF2B5EF4-FFF2-40B4-BE49-F238E27FC236}">
                <a16:creationId xmlns:a16="http://schemas.microsoft.com/office/drawing/2014/main" id="{F587C22B-057E-D6BC-1D7C-810D1A68EF4D}"/>
              </a:ext>
            </a:extLst>
          </p:cNvPr>
          <p:cNvCxnSpPr/>
          <p:nvPr/>
        </p:nvCxnSpPr>
        <p:spPr>
          <a:xfrm>
            <a:off x="4140820" y="4304371"/>
            <a:ext cx="0" cy="499123"/>
          </a:xfrm>
          <a:prstGeom prst="line">
            <a:avLst/>
          </a:prstGeom>
        </p:spPr>
        <p:style>
          <a:lnRef idx="3">
            <a:schemeClr val="dk1"/>
          </a:lnRef>
          <a:fillRef idx="0">
            <a:schemeClr val="dk1"/>
          </a:fillRef>
          <a:effectRef idx="2">
            <a:schemeClr val="dk1"/>
          </a:effectRef>
          <a:fontRef idx="minor">
            <a:schemeClr val="tx1"/>
          </a:fontRef>
        </p:style>
      </p:cxnSp>
      <p:cxnSp>
        <p:nvCxnSpPr>
          <p:cNvPr id="1046" name="直接连接符 1045">
            <a:extLst>
              <a:ext uri="{FF2B5EF4-FFF2-40B4-BE49-F238E27FC236}">
                <a16:creationId xmlns:a16="http://schemas.microsoft.com/office/drawing/2014/main" id="{17C9EC79-21BA-78B3-8B6B-09C1B4A78931}"/>
              </a:ext>
            </a:extLst>
          </p:cNvPr>
          <p:cNvCxnSpPr>
            <a:stCxn id="12" idx="2"/>
          </p:cNvCxnSpPr>
          <p:nvPr/>
        </p:nvCxnSpPr>
        <p:spPr>
          <a:xfrm>
            <a:off x="2431192" y="5955965"/>
            <a:ext cx="8188" cy="218603"/>
          </a:xfrm>
          <a:prstGeom prst="line">
            <a:avLst/>
          </a:prstGeom>
        </p:spPr>
        <p:style>
          <a:lnRef idx="3">
            <a:schemeClr val="dk1"/>
          </a:lnRef>
          <a:fillRef idx="0">
            <a:schemeClr val="dk1"/>
          </a:fillRef>
          <a:effectRef idx="2">
            <a:schemeClr val="dk1"/>
          </a:effectRef>
          <a:fontRef idx="minor">
            <a:schemeClr val="tx1"/>
          </a:fontRef>
        </p:style>
      </p:cxnSp>
      <p:cxnSp>
        <p:nvCxnSpPr>
          <p:cNvPr id="1048" name="直接连接符 1047">
            <a:extLst>
              <a:ext uri="{FF2B5EF4-FFF2-40B4-BE49-F238E27FC236}">
                <a16:creationId xmlns:a16="http://schemas.microsoft.com/office/drawing/2014/main" id="{80EF227E-BDD4-9546-7B68-3926B5BF092D}"/>
              </a:ext>
            </a:extLst>
          </p:cNvPr>
          <p:cNvCxnSpPr>
            <a:cxnSpLocks/>
          </p:cNvCxnSpPr>
          <p:nvPr/>
        </p:nvCxnSpPr>
        <p:spPr>
          <a:xfrm>
            <a:off x="2439380" y="6174568"/>
            <a:ext cx="1701440" cy="0"/>
          </a:xfrm>
          <a:prstGeom prst="line">
            <a:avLst/>
          </a:prstGeom>
        </p:spPr>
        <p:style>
          <a:lnRef idx="3">
            <a:schemeClr val="dk1"/>
          </a:lnRef>
          <a:fillRef idx="0">
            <a:schemeClr val="dk1"/>
          </a:fillRef>
          <a:effectRef idx="2">
            <a:schemeClr val="dk1"/>
          </a:effectRef>
          <a:fontRef idx="minor">
            <a:schemeClr val="tx1"/>
          </a:fontRef>
        </p:style>
      </p:cxnSp>
      <p:cxnSp>
        <p:nvCxnSpPr>
          <p:cNvPr id="1051" name="直接连接符 1050">
            <a:extLst>
              <a:ext uri="{FF2B5EF4-FFF2-40B4-BE49-F238E27FC236}">
                <a16:creationId xmlns:a16="http://schemas.microsoft.com/office/drawing/2014/main" id="{A0DC6532-45A7-9C20-621E-775FDB7DEE58}"/>
              </a:ext>
            </a:extLst>
          </p:cNvPr>
          <p:cNvCxnSpPr>
            <a:cxnSpLocks/>
          </p:cNvCxnSpPr>
          <p:nvPr/>
        </p:nvCxnSpPr>
        <p:spPr>
          <a:xfrm flipV="1">
            <a:off x="4140820" y="5244204"/>
            <a:ext cx="0" cy="930364"/>
          </a:xfrm>
          <a:prstGeom prst="line">
            <a:avLst/>
          </a:prstGeom>
        </p:spPr>
        <p:style>
          <a:lnRef idx="3">
            <a:schemeClr val="dk1"/>
          </a:lnRef>
          <a:fillRef idx="0">
            <a:schemeClr val="dk1"/>
          </a:fillRef>
          <a:effectRef idx="2">
            <a:schemeClr val="dk1"/>
          </a:effectRef>
          <a:fontRef idx="minor">
            <a:schemeClr val="tx1"/>
          </a:fontRef>
        </p:style>
      </p:cxnSp>
      <p:sp>
        <p:nvSpPr>
          <p:cNvPr id="1057" name="椭圆 1056">
            <a:extLst>
              <a:ext uri="{FF2B5EF4-FFF2-40B4-BE49-F238E27FC236}">
                <a16:creationId xmlns:a16="http://schemas.microsoft.com/office/drawing/2014/main" id="{59B83EFE-9203-523D-D8ED-22BC079DB34E}"/>
              </a:ext>
            </a:extLst>
          </p:cNvPr>
          <p:cNvSpPr/>
          <p:nvPr/>
        </p:nvSpPr>
        <p:spPr>
          <a:xfrm>
            <a:off x="4092498" y="4780736"/>
            <a:ext cx="96644" cy="11894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8" name="椭圆 1057">
            <a:extLst>
              <a:ext uri="{FF2B5EF4-FFF2-40B4-BE49-F238E27FC236}">
                <a16:creationId xmlns:a16="http://schemas.microsoft.com/office/drawing/2014/main" id="{D1176E01-156E-A7D5-1B5B-BA228D07DDCD}"/>
              </a:ext>
            </a:extLst>
          </p:cNvPr>
          <p:cNvSpPr/>
          <p:nvPr/>
        </p:nvSpPr>
        <p:spPr>
          <a:xfrm>
            <a:off x="4092498" y="5164200"/>
            <a:ext cx="96644" cy="11894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9" name="文本框 1058">
            <a:extLst>
              <a:ext uri="{FF2B5EF4-FFF2-40B4-BE49-F238E27FC236}">
                <a16:creationId xmlns:a16="http://schemas.microsoft.com/office/drawing/2014/main" id="{2EE422E5-0FC8-D536-9626-AF1D06799DC4}"/>
              </a:ext>
            </a:extLst>
          </p:cNvPr>
          <p:cNvSpPr txBox="1"/>
          <p:nvPr/>
        </p:nvSpPr>
        <p:spPr>
          <a:xfrm>
            <a:off x="4198820" y="4655541"/>
            <a:ext cx="245042" cy="369332"/>
          </a:xfrm>
          <a:prstGeom prst="rect">
            <a:avLst/>
          </a:prstGeom>
          <a:noFill/>
        </p:spPr>
        <p:txBody>
          <a:bodyPr wrap="square" rtlCol="0">
            <a:spAutoFit/>
          </a:bodyPr>
          <a:lstStyle/>
          <a:p>
            <a:r>
              <a:rPr lang="en-US" altLang="zh-CN" b="1" dirty="0"/>
              <a:t>+</a:t>
            </a:r>
            <a:endParaRPr lang="zh-CN" altLang="en-US" b="1" dirty="0"/>
          </a:p>
        </p:txBody>
      </p:sp>
      <p:sp>
        <p:nvSpPr>
          <p:cNvPr id="1060" name="文本框 1059">
            <a:extLst>
              <a:ext uri="{FF2B5EF4-FFF2-40B4-BE49-F238E27FC236}">
                <a16:creationId xmlns:a16="http://schemas.microsoft.com/office/drawing/2014/main" id="{721F377E-B2C8-E61B-F305-4169D1AD3BF7}"/>
              </a:ext>
            </a:extLst>
          </p:cNvPr>
          <p:cNvSpPr txBox="1"/>
          <p:nvPr/>
        </p:nvSpPr>
        <p:spPr>
          <a:xfrm>
            <a:off x="4228172" y="5053373"/>
            <a:ext cx="200722" cy="369332"/>
          </a:xfrm>
          <a:prstGeom prst="rect">
            <a:avLst/>
          </a:prstGeom>
          <a:noFill/>
        </p:spPr>
        <p:txBody>
          <a:bodyPr wrap="square" rtlCol="0">
            <a:spAutoFit/>
          </a:bodyPr>
          <a:lstStyle/>
          <a:p>
            <a:r>
              <a:rPr lang="en-US" altLang="zh-CN" b="1" dirty="0"/>
              <a:t>-</a:t>
            </a:r>
            <a:endParaRPr lang="zh-CN" altLang="en-US" b="1" dirty="0"/>
          </a:p>
        </p:txBody>
      </p:sp>
      <p:pic>
        <p:nvPicPr>
          <p:cNvPr id="1064" name="Picture 2">
            <a:extLst>
              <a:ext uri="{FF2B5EF4-FFF2-40B4-BE49-F238E27FC236}">
                <a16:creationId xmlns:a16="http://schemas.microsoft.com/office/drawing/2014/main" id="{3138E3DD-BAE2-7CB6-8E1F-404201B20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6314" y="959140"/>
            <a:ext cx="1864302" cy="1480183"/>
          </a:xfrm>
          <a:prstGeom prst="rect">
            <a:avLst/>
          </a:prstGeom>
          <a:blipFill dpi="0" rotWithShape="1">
            <a:blip r:embed="rId4">
              <a:alphaModFix amt="0"/>
            </a:blip>
            <a:srcRect/>
            <a:tile tx="0" ty="0" sx="100000" sy="100000" flip="none" algn="tl"/>
          </a:blipFill>
        </p:spPr>
      </p:pic>
      <p:sp>
        <p:nvSpPr>
          <p:cNvPr id="1066" name="文本框 1065">
            <a:extLst>
              <a:ext uri="{FF2B5EF4-FFF2-40B4-BE49-F238E27FC236}">
                <a16:creationId xmlns:a16="http://schemas.microsoft.com/office/drawing/2014/main" id="{67BD83AC-584D-B960-E77D-0A57F9E1E47C}"/>
              </a:ext>
            </a:extLst>
          </p:cNvPr>
          <p:cNvSpPr txBox="1"/>
          <p:nvPr/>
        </p:nvSpPr>
        <p:spPr>
          <a:xfrm>
            <a:off x="4717360" y="3625262"/>
            <a:ext cx="3170323" cy="461665"/>
          </a:xfrm>
          <a:prstGeom prst="rect">
            <a:avLst/>
          </a:prstGeom>
          <a:noFill/>
        </p:spPr>
        <p:txBody>
          <a:bodyPr wrap="square">
            <a:spAutoFit/>
          </a:bodyPr>
          <a:lstStyle/>
          <a:p>
            <a:r>
              <a:rPr lang="en-US" altLang="zh-CN" sz="2400" b="1" dirty="0">
                <a:solidFill>
                  <a:srgbClr val="00B050"/>
                </a:solidFill>
                <a:latin typeface="Artifakt Element Black" panose="020B0A03050000020004" pitchFamily="34" charset="0"/>
                <a:ea typeface="Artifakt Element Black" panose="020B0A03050000020004" pitchFamily="34" charset="0"/>
              </a:rPr>
              <a:t>Official</a:t>
            </a:r>
            <a:r>
              <a:rPr lang="en-US" altLang="zh-CN" b="1" dirty="0">
                <a:solidFill>
                  <a:srgbClr val="FF0000"/>
                </a:solidFill>
                <a:latin typeface="Artifakt Element Book" panose="020B0503050000020004" pitchFamily="34" charset="0"/>
                <a:ea typeface="Artifakt Element Book" panose="020B0503050000020004" pitchFamily="34" charset="0"/>
              </a:rPr>
              <a:t> </a:t>
            </a:r>
            <a:r>
              <a:rPr lang="en-US" altLang="zh-CN" sz="2400" b="1" dirty="0">
                <a:solidFill>
                  <a:srgbClr val="00B050"/>
                </a:solidFill>
                <a:latin typeface="Artifakt Element Black" panose="020B0A03050000020004" pitchFamily="34" charset="0"/>
                <a:ea typeface="Artifakt Element Black" panose="020B0A03050000020004" pitchFamily="34" charset="0"/>
              </a:rPr>
              <a:t>parameter</a:t>
            </a:r>
            <a:endParaRPr lang="zh-CN" altLang="en-US" sz="2400" b="1" dirty="0">
              <a:solidFill>
                <a:srgbClr val="00B050"/>
              </a:solidFill>
              <a:latin typeface="Artifakt Element Black" panose="020B0A03050000020004" pitchFamily="34" charset="0"/>
            </a:endParaRPr>
          </a:p>
        </p:txBody>
      </p:sp>
      <p:pic>
        <p:nvPicPr>
          <p:cNvPr id="1067" name="图片 1066">
            <a:extLst>
              <a:ext uri="{FF2B5EF4-FFF2-40B4-BE49-F238E27FC236}">
                <a16:creationId xmlns:a16="http://schemas.microsoft.com/office/drawing/2014/main" id="{A635A2E2-CFA3-B0B7-0F6D-20790A62965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colorTemperature colorTemp="6300"/>
                    </a14:imgEffect>
                    <a14:imgEffect>
                      <a14:brightnessContrast bright="1000" contrast="46000"/>
                    </a14:imgEffect>
                  </a14:imgLayer>
                </a14:imgProps>
              </a:ext>
              <a:ext uri="{28A0092B-C50C-407E-A947-70E740481C1C}">
                <a14:useLocalDpi xmlns:a14="http://schemas.microsoft.com/office/drawing/2010/main" val="0"/>
              </a:ext>
            </a:extLst>
          </a:blip>
          <a:stretch>
            <a:fillRect/>
          </a:stretch>
        </p:blipFill>
        <p:spPr>
          <a:xfrm>
            <a:off x="4786536" y="4310730"/>
            <a:ext cx="6502359" cy="2283044"/>
          </a:xfrm>
          <a:prstGeom prst="rect">
            <a:avLst/>
          </a:prstGeom>
          <a:solidFill>
            <a:schemeClr val="bg1">
              <a:alpha val="0"/>
            </a:schemeClr>
          </a:solidFill>
          <a:ln>
            <a:solidFill>
              <a:schemeClr val="bg1"/>
            </a:solidFill>
          </a:ln>
        </p:spPr>
      </p:pic>
      <p:sp>
        <p:nvSpPr>
          <p:cNvPr id="6" name="文本框 5">
            <a:extLst>
              <a:ext uri="{FF2B5EF4-FFF2-40B4-BE49-F238E27FC236}">
                <a16:creationId xmlns:a16="http://schemas.microsoft.com/office/drawing/2014/main" id="{EC7903F0-B7E2-AE2C-5E41-5268E8F34E47}"/>
              </a:ext>
            </a:extLst>
          </p:cNvPr>
          <p:cNvSpPr txBox="1"/>
          <p:nvPr/>
        </p:nvSpPr>
        <p:spPr>
          <a:xfrm>
            <a:off x="4717360" y="1215202"/>
            <a:ext cx="5608954" cy="2031325"/>
          </a:xfrm>
          <a:prstGeom prst="rect">
            <a:avLst/>
          </a:prstGeom>
          <a:noFill/>
        </p:spPr>
        <p:txBody>
          <a:bodyPr wrap="square">
            <a:spAutoFit/>
          </a:bodyPr>
          <a:lstStyle/>
          <a:p>
            <a:r>
              <a:rPr lang="en-US" altLang="zh-CN" b="1" dirty="0">
                <a:solidFill>
                  <a:srgbClr val="FF0000"/>
                </a:solidFill>
              </a:rPr>
              <a:t>BH1750FVI is a digital optical intensity sensor integrated circuit for two-wire serial bus interface. This integrated circuit can adjust the brightness of the LCD or keyboard background light based on the light intensity data collected. Its high resolution can be used to detect a large range of light intensity changes.</a:t>
            </a:r>
            <a:endParaRPr lang="zh-CN" altLang="en-US" b="1" dirty="0">
              <a:solidFill>
                <a:srgbClr val="FF0000"/>
              </a:solidFill>
            </a:endParaRPr>
          </a:p>
        </p:txBody>
      </p:sp>
    </p:spTree>
    <p:extLst>
      <p:ext uri="{BB962C8B-B14F-4D97-AF65-F5344CB8AC3E}">
        <p14:creationId xmlns:p14="http://schemas.microsoft.com/office/powerpoint/2010/main" val="39088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7706CF-6FD2-7812-BB52-E262EF021D41}"/>
              </a:ext>
            </a:extLst>
          </p:cNvPr>
          <p:cNvSpPr txBox="1"/>
          <p:nvPr/>
        </p:nvSpPr>
        <p:spPr>
          <a:xfrm>
            <a:off x="4230314" y="197333"/>
            <a:ext cx="609600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Light intensity sensor</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831C458C-2B02-1B3A-111E-345AC319EDDF}"/>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1064" name="Picture 2">
            <a:extLst>
              <a:ext uri="{FF2B5EF4-FFF2-40B4-BE49-F238E27FC236}">
                <a16:creationId xmlns:a16="http://schemas.microsoft.com/office/drawing/2014/main" id="{3138E3DD-BAE2-7CB6-8E1F-404201B20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6314" y="959140"/>
            <a:ext cx="1864302" cy="1480183"/>
          </a:xfrm>
          <a:prstGeom prst="rect">
            <a:avLst/>
          </a:prstGeom>
          <a:blipFill dpi="0" rotWithShape="1">
            <a:blip r:embed="rId3">
              <a:alphaModFix amt="0"/>
            </a:blip>
            <a:srcRect/>
            <a:tile tx="0" ty="0" sx="100000" sy="100000" flip="none" algn="tl"/>
          </a:blipFill>
        </p:spPr>
      </p:pic>
      <p:sp>
        <p:nvSpPr>
          <p:cNvPr id="17" name="AutoShape 2" descr="在这里插入图片描述">
            <a:extLst>
              <a:ext uri="{FF2B5EF4-FFF2-40B4-BE49-F238E27FC236}">
                <a16:creationId xmlns:a16="http://schemas.microsoft.com/office/drawing/2014/main" id="{C8553A10-CF2E-D2D7-6192-63D872F823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9" name="图片 28">
            <a:extLst>
              <a:ext uri="{FF2B5EF4-FFF2-40B4-BE49-F238E27FC236}">
                <a16:creationId xmlns:a16="http://schemas.microsoft.com/office/drawing/2014/main" id="{DE2F955F-6404-1027-0EE7-2B9290CC3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78" y="984535"/>
            <a:ext cx="7609524" cy="2304762"/>
          </a:xfrm>
          <a:prstGeom prst="rect">
            <a:avLst/>
          </a:prstGeom>
        </p:spPr>
      </p:pic>
      <p:pic>
        <p:nvPicPr>
          <p:cNvPr id="1026" name="图片 1025">
            <a:extLst>
              <a:ext uri="{FF2B5EF4-FFF2-40B4-BE49-F238E27FC236}">
                <a16:creationId xmlns:a16="http://schemas.microsoft.com/office/drawing/2014/main" id="{A75B92DF-5029-FAF9-C3ED-77DD6B409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631" y="3537279"/>
            <a:ext cx="5909732" cy="3244788"/>
          </a:xfrm>
          <a:prstGeom prst="rect">
            <a:avLst/>
          </a:prstGeom>
        </p:spPr>
      </p:pic>
      <p:pic>
        <p:nvPicPr>
          <p:cNvPr id="1032" name="图片 1031">
            <a:extLst>
              <a:ext uri="{FF2B5EF4-FFF2-40B4-BE49-F238E27FC236}">
                <a16:creationId xmlns:a16="http://schemas.microsoft.com/office/drawing/2014/main" id="{87753B52-940B-18A2-2426-DE1D06E4A3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7326" y="3408591"/>
            <a:ext cx="6105043" cy="3244786"/>
          </a:xfrm>
          <a:prstGeom prst="rect">
            <a:avLst/>
          </a:prstGeom>
        </p:spPr>
      </p:pic>
      <p:pic>
        <p:nvPicPr>
          <p:cNvPr id="1039" name="图片 1038">
            <a:extLst>
              <a:ext uri="{FF2B5EF4-FFF2-40B4-BE49-F238E27FC236}">
                <a16:creationId xmlns:a16="http://schemas.microsoft.com/office/drawing/2014/main" id="{A8FFF2CF-D954-6DF3-D8B2-10217F630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99351" y="2243005"/>
            <a:ext cx="2952381" cy="1361905"/>
          </a:xfrm>
          <a:prstGeom prst="rect">
            <a:avLst/>
          </a:prstGeom>
        </p:spPr>
      </p:pic>
    </p:spTree>
    <p:extLst>
      <p:ext uri="{BB962C8B-B14F-4D97-AF65-F5344CB8AC3E}">
        <p14:creationId xmlns:p14="http://schemas.microsoft.com/office/powerpoint/2010/main" val="3238795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7706CF-6FD2-7812-BB52-E262EF021D41}"/>
              </a:ext>
            </a:extLst>
          </p:cNvPr>
          <p:cNvSpPr txBox="1"/>
          <p:nvPr/>
        </p:nvSpPr>
        <p:spPr>
          <a:xfrm>
            <a:off x="4230314" y="197333"/>
            <a:ext cx="609600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Light intensity sensor</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831C458C-2B02-1B3A-111E-345AC319EDDF}"/>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1064" name="Picture 2">
            <a:extLst>
              <a:ext uri="{FF2B5EF4-FFF2-40B4-BE49-F238E27FC236}">
                <a16:creationId xmlns:a16="http://schemas.microsoft.com/office/drawing/2014/main" id="{3138E3DD-BAE2-7CB6-8E1F-404201B20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6314" y="959140"/>
            <a:ext cx="1864302" cy="1480183"/>
          </a:xfrm>
          <a:prstGeom prst="rect">
            <a:avLst/>
          </a:prstGeom>
          <a:blipFill dpi="0" rotWithShape="1">
            <a:blip r:embed="rId3">
              <a:alphaModFix amt="0"/>
            </a:blip>
            <a:srcRect/>
            <a:tile tx="0" ty="0" sx="100000" sy="100000" flip="none" algn="tl"/>
          </a:blipFill>
        </p:spPr>
      </p:pic>
      <p:pic>
        <p:nvPicPr>
          <p:cNvPr id="5" name="图片 4">
            <a:extLst>
              <a:ext uri="{FF2B5EF4-FFF2-40B4-BE49-F238E27FC236}">
                <a16:creationId xmlns:a16="http://schemas.microsoft.com/office/drawing/2014/main" id="{D7528FFD-245B-1BD4-BF44-7D5C8234A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68" y="1149150"/>
            <a:ext cx="2985911" cy="2590510"/>
          </a:xfrm>
          <a:prstGeom prst="rect">
            <a:avLst/>
          </a:prstGeom>
        </p:spPr>
      </p:pic>
      <p:pic>
        <p:nvPicPr>
          <p:cNvPr id="8" name="图片 7">
            <a:extLst>
              <a:ext uri="{FF2B5EF4-FFF2-40B4-BE49-F238E27FC236}">
                <a16:creationId xmlns:a16="http://schemas.microsoft.com/office/drawing/2014/main" id="{5CB255E4-AF7D-FD17-7272-4F83BD9F38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463" y="1149150"/>
            <a:ext cx="3121783" cy="2590509"/>
          </a:xfrm>
          <a:prstGeom prst="rect">
            <a:avLst/>
          </a:prstGeom>
        </p:spPr>
      </p:pic>
      <p:pic>
        <p:nvPicPr>
          <p:cNvPr id="10" name="图片 9">
            <a:extLst>
              <a:ext uri="{FF2B5EF4-FFF2-40B4-BE49-F238E27FC236}">
                <a16:creationId xmlns:a16="http://schemas.microsoft.com/office/drawing/2014/main" id="{B2D0E51C-201D-9BAC-D446-467A71CD61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68" y="4101719"/>
            <a:ext cx="2985911" cy="2505943"/>
          </a:xfrm>
          <a:prstGeom prst="rect">
            <a:avLst/>
          </a:prstGeom>
        </p:spPr>
      </p:pic>
      <p:pic>
        <p:nvPicPr>
          <p:cNvPr id="12" name="图片 11">
            <a:extLst>
              <a:ext uri="{FF2B5EF4-FFF2-40B4-BE49-F238E27FC236}">
                <a16:creationId xmlns:a16="http://schemas.microsoft.com/office/drawing/2014/main" id="{E41957DB-6B93-9EB1-6BC6-724E79CCBB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6463" y="4101718"/>
            <a:ext cx="3121783" cy="2505943"/>
          </a:xfrm>
          <a:prstGeom prst="rect">
            <a:avLst/>
          </a:prstGeom>
        </p:spPr>
      </p:pic>
      <p:pic>
        <p:nvPicPr>
          <p:cNvPr id="14" name="图片 13">
            <a:extLst>
              <a:ext uri="{FF2B5EF4-FFF2-40B4-BE49-F238E27FC236}">
                <a16:creationId xmlns:a16="http://schemas.microsoft.com/office/drawing/2014/main" id="{A0AB12F1-9D6A-63AD-58A9-F822D1775E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8297" y="2439323"/>
            <a:ext cx="2949335" cy="3273043"/>
          </a:xfrm>
          <a:prstGeom prst="rect">
            <a:avLst/>
          </a:prstGeom>
        </p:spPr>
      </p:pic>
    </p:spTree>
    <p:extLst>
      <p:ext uri="{BB962C8B-B14F-4D97-AF65-F5344CB8AC3E}">
        <p14:creationId xmlns:p14="http://schemas.microsoft.com/office/powerpoint/2010/main" val="256378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D2648C8-7405-100F-9027-90F5995D9B63}"/>
              </a:ext>
            </a:extLst>
          </p:cNvPr>
          <p:cNvSpPr txBox="1"/>
          <p:nvPr/>
        </p:nvSpPr>
        <p:spPr>
          <a:xfrm>
            <a:off x="4809892" y="185283"/>
            <a:ext cx="609600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Ambient light</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EB5E791E-032D-082C-9EB5-17CA753035AA}"/>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4" name="Picture 6" descr="led3528灯带 12V 24V 60灯 120灯一米 2835滴胶防水软灯条-阿里巴巴">
            <a:extLst>
              <a:ext uri="{FF2B5EF4-FFF2-40B4-BE49-F238E27FC236}">
                <a16:creationId xmlns:a16="http://schemas.microsoft.com/office/drawing/2014/main" id="{09FFE492-4F1C-54BC-C576-CF0617C66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1921" y="1077494"/>
            <a:ext cx="2020448" cy="82436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E96C926F-D869-1387-EE55-E722483B1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2014"/>
            <a:ext cx="3182815" cy="2242526"/>
          </a:xfrm>
          <a:prstGeom prst="rect">
            <a:avLst/>
          </a:prstGeom>
        </p:spPr>
      </p:pic>
      <p:pic>
        <p:nvPicPr>
          <p:cNvPr id="10" name="图片 9">
            <a:extLst>
              <a:ext uri="{FF2B5EF4-FFF2-40B4-BE49-F238E27FC236}">
                <a16:creationId xmlns:a16="http://schemas.microsoft.com/office/drawing/2014/main" id="{3439CCC9-E880-2A8A-C1F2-AFE448971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815" y="1228002"/>
            <a:ext cx="6257223" cy="1400000"/>
          </a:xfrm>
          <a:prstGeom prst="rect">
            <a:avLst/>
          </a:prstGeom>
        </p:spPr>
      </p:pic>
      <p:pic>
        <p:nvPicPr>
          <p:cNvPr id="12" name="图片 11">
            <a:extLst>
              <a:ext uri="{FF2B5EF4-FFF2-40B4-BE49-F238E27FC236}">
                <a16:creationId xmlns:a16="http://schemas.microsoft.com/office/drawing/2014/main" id="{BE09EC8A-997B-7ECF-7F26-F3F813779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631" y="3282918"/>
            <a:ext cx="5826369" cy="1285714"/>
          </a:xfrm>
          <a:prstGeom prst="rect">
            <a:avLst/>
          </a:prstGeom>
        </p:spPr>
      </p:pic>
      <p:pic>
        <p:nvPicPr>
          <p:cNvPr id="14" name="图片 13">
            <a:extLst>
              <a:ext uri="{FF2B5EF4-FFF2-40B4-BE49-F238E27FC236}">
                <a16:creationId xmlns:a16="http://schemas.microsoft.com/office/drawing/2014/main" id="{AF5CF381-48F8-27D9-0F8F-B9B6652FFB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8976" y="2686380"/>
            <a:ext cx="7628571" cy="923810"/>
          </a:xfrm>
          <a:prstGeom prst="rect">
            <a:avLst/>
          </a:prstGeom>
        </p:spPr>
      </p:pic>
      <p:pic>
        <p:nvPicPr>
          <p:cNvPr id="16" name="图片 15">
            <a:extLst>
              <a:ext uri="{FF2B5EF4-FFF2-40B4-BE49-F238E27FC236}">
                <a16:creationId xmlns:a16="http://schemas.microsoft.com/office/drawing/2014/main" id="{8F69C84E-43A7-8841-49B3-5FF6236ABC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103" y="4764521"/>
            <a:ext cx="7590476" cy="2009524"/>
          </a:xfrm>
          <a:prstGeom prst="rect">
            <a:avLst/>
          </a:prstGeom>
        </p:spPr>
      </p:pic>
      <p:pic>
        <p:nvPicPr>
          <p:cNvPr id="18" name="图片 17">
            <a:extLst>
              <a:ext uri="{FF2B5EF4-FFF2-40B4-BE49-F238E27FC236}">
                <a16:creationId xmlns:a16="http://schemas.microsoft.com/office/drawing/2014/main" id="{4CB364A7-7180-6431-DFE3-91EF17117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4963" y="3441835"/>
            <a:ext cx="5134054" cy="1905761"/>
          </a:xfrm>
          <a:prstGeom prst="rect">
            <a:avLst/>
          </a:prstGeom>
        </p:spPr>
      </p:pic>
    </p:spTree>
    <p:extLst>
      <p:ext uri="{BB962C8B-B14F-4D97-AF65-F5344CB8AC3E}">
        <p14:creationId xmlns:p14="http://schemas.microsoft.com/office/powerpoint/2010/main" val="3773640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C169C3D-CD7D-E5BE-4BD0-0C7320C1E60B}"/>
              </a:ext>
            </a:extLst>
          </p:cNvPr>
          <p:cNvSpPr txBox="1"/>
          <p:nvPr/>
        </p:nvSpPr>
        <p:spPr>
          <a:xfrm>
            <a:off x="5484459" y="212018"/>
            <a:ext cx="1479049"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Relay</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82DA3306-147A-562D-5FE0-0646167B7CE8}"/>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7" name="图片 6">
            <a:extLst>
              <a:ext uri="{FF2B5EF4-FFF2-40B4-BE49-F238E27FC236}">
                <a16:creationId xmlns:a16="http://schemas.microsoft.com/office/drawing/2014/main" id="{8F97D103-493A-C82B-BBFE-E931C1433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0973" y="944455"/>
            <a:ext cx="1701396" cy="1417230"/>
          </a:xfrm>
          <a:prstGeom prst="rect">
            <a:avLst/>
          </a:prstGeom>
        </p:spPr>
      </p:pic>
      <p:pic>
        <p:nvPicPr>
          <p:cNvPr id="5" name="图片 4">
            <a:extLst>
              <a:ext uri="{FF2B5EF4-FFF2-40B4-BE49-F238E27FC236}">
                <a16:creationId xmlns:a16="http://schemas.microsoft.com/office/drawing/2014/main" id="{3C01F3C3-4283-2FBC-7E90-0435FF076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49" y="994319"/>
            <a:ext cx="1990476" cy="1990476"/>
          </a:xfrm>
          <a:prstGeom prst="rect">
            <a:avLst/>
          </a:prstGeom>
        </p:spPr>
      </p:pic>
      <p:pic>
        <p:nvPicPr>
          <p:cNvPr id="8" name="图片 7">
            <a:extLst>
              <a:ext uri="{FF2B5EF4-FFF2-40B4-BE49-F238E27FC236}">
                <a16:creationId xmlns:a16="http://schemas.microsoft.com/office/drawing/2014/main" id="{595A381F-36DD-D083-A7F3-E1C80BEBA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1709" y="1448991"/>
            <a:ext cx="7133333" cy="4809524"/>
          </a:xfrm>
          <a:prstGeom prst="rect">
            <a:avLst/>
          </a:prstGeom>
        </p:spPr>
      </p:pic>
    </p:spTree>
    <p:extLst>
      <p:ext uri="{BB962C8B-B14F-4D97-AF65-F5344CB8AC3E}">
        <p14:creationId xmlns:p14="http://schemas.microsoft.com/office/powerpoint/2010/main" val="596761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C169C3D-CD7D-E5BE-4BD0-0C7320C1E60B}"/>
              </a:ext>
            </a:extLst>
          </p:cNvPr>
          <p:cNvSpPr txBox="1"/>
          <p:nvPr/>
        </p:nvSpPr>
        <p:spPr>
          <a:xfrm>
            <a:off x="4868997" y="212018"/>
            <a:ext cx="2915126"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Voice mode</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82DA3306-147A-562D-5FE0-0646167B7CE8}"/>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5" name="图片 4">
            <a:extLst>
              <a:ext uri="{FF2B5EF4-FFF2-40B4-BE49-F238E27FC236}">
                <a16:creationId xmlns:a16="http://schemas.microsoft.com/office/drawing/2014/main" id="{BDC3E5DF-D8C0-487B-D944-50166A517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9232" y="944455"/>
            <a:ext cx="1627425" cy="1719356"/>
          </a:xfrm>
          <a:prstGeom prst="rect">
            <a:avLst/>
          </a:prstGeom>
        </p:spPr>
      </p:pic>
      <p:pic>
        <p:nvPicPr>
          <p:cNvPr id="8" name="图片 7">
            <a:extLst>
              <a:ext uri="{FF2B5EF4-FFF2-40B4-BE49-F238E27FC236}">
                <a16:creationId xmlns:a16="http://schemas.microsoft.com/office/drawing/2014/main" id="{1696E9ED-CE53-5CD8-6570-7D91012F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327" y="944455"/>
            <a:ext cx="4780952" cy="5820329"/>
          </a:xfrm>
          <a:prstGeom prst="rect">
            <a:avLst/>
          </a:prstGeom>
        </p:spPr>
      </p:pic>
      <p:pic>
        <p:nvPicPr>
          <p:cNvPr id="10" name="图片 9">
            <a:extLst>
              <a:ext uri="{FF2B5EF4-FFF2-40B4-BE49-F238E27FC236}">
                <a16:creationId xmlns:a16="http://schemas.microsoft.com/office/drawing/2014/main" id="{26C31107-62DF-8D42-29E2-22C22B052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86" y="1296128"/>
            <a:ext cx="3838095" cy="2028571"/>
          </a:xfrm>
          <a:prstGeom prst="rect">
            <a:avLst/>
          </a:prstGeom>
        </p:spPr>
      </p:pic>
      <p:pic>
        <p:nvPicPr>
          <p:cNvPr id="13" name="图片 12">
            <a:extLst>
              <a:ext uri="{FF2B5EF4-FFF2-40B4-BE49-F238E27FC236}">
                <a16:creationId xmlns:a16="http://schemas.microsoft.com/office/drawing/2014/main" id="{5B804831-B9A8-AF76-2476-BBDC36D68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473" y="3638133"/>
            <a:ext cx="3609524" cy="2209524"/>
          </a:xfrm>
          <a:prstGeom prst="rect">
            <a:avLst/>
          </a:prstGeom>
        </p:spPr>
      </p:pic>
    </p:spTree>
    <p:extLst>
      <p:ext uri="{BB962C8B-B14F-4D97-AF65-F5344CB8AC3E}">
        <p14:creationId xmlns:p14="http://schemas.microsoft.com/office/powerpoint/2010/main" val="231510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C169C3D-CD7D-E5BE-4BD0-0C7320C1E60B}"/>
              </a:ext>
            </a:extLst>
          </p:cNvPr>
          <p:cNvSpPr txBox="1"/>
          <p:nvPr/>
        </p:nvSpPr>
        <p:spPr>
          <a:xfrm>
            <a:off x="4868997" y="212018"/>
            <a:ext cx="2915126"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Voice control</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82DA3306-147A-562D-5FE0-0646167B7CE8}"/>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4" name="图片 3">
            <a:extLst>
              <a:ext uri="{FF2B5EF4-FFF2-40B4-BE49-F238E27FC236}">
                <a16:creationId xmlns:a16="http://schemas.microsoft.com/office/drawing/2014/main" id="{9798ADFB-2C61-D0D0-62F9-3E2DA70A8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9692" y="944455"/>
            <a:ext cx="1192677" cy="1509379"/>
          </a:xfrm>
          <a:prstGeom prst="rect">
            <a:avLst/>
          </a:prstGeom>
        </p:spPr>
      </p:pic>
      <p:pic>
        <p:nvPicPr>
          <p:cNvPr id="16" name="图片 15">
            <a:extLst>
              <a:ext uri="{FF2B5EF4-FFF2-40B4-BE49-F238E27FC236}">
                <a16:creationId xmlns:a16="http://schemas.microsoft.com/office/drawing/2014/main" id="{274A694A-C5D5-BD82-CC3E-A52BD101B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52" y="1211014"/>
            <a:ext cx="2058379" cy="2217986"/>
          </a:xfrm>
          <a:prstGeom prst="rect">
            <a:avLst/>
          </a:prstGeom>
        </p:spPr>
      </p:pic>
      <p:pic>
        <p:nvPicPr>
          <p:cNvPr id="18" name="图片 17">
            <a:extLst>
              <a:ext uri="{FF2B5EF4-FFF2-40B4-BE49-F238E27FC236}">
                <a16:creationId xmlns:a16="http://schemas.microsoft.com/office/drawing/2014/main" id="{6E7A0179-FE6F-59EC-2A3B-A0BDE9334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747" y="1211015"/>
            <a:ext cx="1998123" cy="2217985"/>
          </a:xfrm>
          <a:prstGeom prst="rect">
            <a:avLst/>
          </a:prstGeom>
        </p:spPr>
      </p:pic>
      <p:pic>
        <p:nvPicPr>
          <p:cNvPr id="20" name="图片 19">
            <a:extLst>
              <a:ext uri="{FF2B5EF4-FFF2-40B4-BE49-F238E27FC236}">
                <a16:creationId xmlns:a16="http://schemas.microsoft.com/office/drawing/2014/main" id="{C12F0FA6-BED4-4E44-53D0-A8EADC52B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366" y="3906350"/>
            <a:ext cx="2063965" cy="2354448"/>
          </a:xfrm>
          <a:prstGeom prst="rect">
            <a:avLst/>
          </a:prstGeom>
        </p:spPr>
      </p:pic>
      <p:pic>
        <p:nvPicPr>
          <p:cNvPr id="22" name="图片 21">
            <a:extLst>
              <a:ext uri="{FF2B5EF4-FFF2-40B4-BE49-F238E27FC236}">
                <a16:creationId xmlns:a16="http://schemas.microsoft.com/office/drawing/2014/main" id="{18EF9108-33AE-F4A0-3FEE-AA3D52070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2747" y="3906350"/>
            <a:ext cx="1998123" cy="2354443"/>
          </a:xfrm>
          <a:prstGeom prst="rect">
            <a:avLst/>
          </a:prstGeom>
        </p:spPr>
      </p:pic>
      <p:pic>
        <p:nvPicPr>
          <p:cNvPr id="24" name="图片 23">
            <a:extLst>
              <a:ext uri="{FF2B5EF4-FFF2-40B4-BE49-F238E27FC236}">
                <a16:creationId xmlns:a16="http://schemas.microsoft.com/office/drawing/2014/main" id="{D3BEFDDA-7212-F7B8-4405-EEA899E89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1742" y="1866583"/>
            <a:ext cx="3510116" cy="3480623"/>
          </a:xfrm>
          <a:prstGeom prst="rect">
            <a:avLst/>
          </a:prstGeom>
        </p:spPr>
      </p:pic>
    </p:spTree>
    <p:extLst>
      <p:ext uri="{BB962C8B-B14F-4D97-AF65-F5344CB8AC3E}">
        <p14:creationId xmlns:p14="http://schemas.microsoft.com/office/powerpoint/2010/main" val="175438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57DA3D0-0456-E041-6631-06160D748E7A}"/>
              </a:ext>
            </a:extLst>
          </p:cNvPr>
          <p:cNvSpPr txBox="1"/>
          <p:nvPr/>
        </p:nvSpPr>
        <p:spPr>
          <a:xfrm>
            <a:off x="4513241" y="241368"/>
            <a:ext cx="609600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Voice interaction</a:t>
            </a:r>
            <a:endParaRPr lang="zh-CN" altLang="en-US" sz="2800" b="1" dirty="0">
              <a:latin typeface="Artifakt Element Book" panose="020B0503050000020004" pitchFamily="34" charset="0"/>
              <a:cs typeface="Cascadia Code" panose="020B0609020000020004" pitchFamily="49" charset="0"/>
            </a:endParaRPr>
          </a:p>
        </p:txBody>
      </p:sp>
      <p:sp>
        <p:nvSpPr>
          <p:cNvPr id="5" name="文本框 4">
            <a:extLst>
              <a:ext uri="{FF2B5EF4-FFF2-40B4-BE49-F238E27FC236}">
                <a16:creationId xmlns:a16="http://schemas.microsoft.com/office/drawing/2014/main" id="{A18A05A8-DA45-6625-145C-6241A9AB7E81}"/>
              </a:ext>
            </a:extLst>
          </p:cNvPr>
          <p:cNvSpPr txBox="1"/>
          <p:nvPr/>
        </p:nvSpPr>
        <p:spPr>
          <a:xfrm>
            <a:off x="107932" y="6151784"/>
            <a:ext cx="2962370" cy="369332"/>
          </a:xfrm>
          <a:prstGeom prst="rect">
            <a:avLst/>
          </a:prstGeom>
          <a:noFill/>
        </p:spPr>
        <p:txBody>
          <a:bodyPr wrap="square">
            <a:spAutoFit/>
          </a:bodyPr>
          <a:lstStyle/>
          <a:p>
            <a:r>
              <a:rPr lang="en-US" altLang="zh-CN" dirty="0"/>
              <a:t>https://openai.com/product</a:t>
            </a:r>
            <a:endParaRPr lang="zh-CN" altLang="en-US" dirty="0"/>
          </a:p>
        </p:txBody>
      </p:sp>
      <p:pic>
        <p:nvPicPr>
          <p:cNvPr id="7" name="图片 6">
            <a:extLst>
              <a:ext uri="{FF2B5EF4-FFF2-40B4-BE49-F238E27FC236}">
                <a16:creationId xmlns:a16="http://schemas.microsoft.com/office/drawing/2014/main" id="{A9085DA2-EF01-9A72-FD03-606F99C73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90" y="1044601"/>
            <a:ext cx="1127614" cy="440824"/>
          </a:xfrm>
          <a:prstGeom prst="rect">
            <a:avLst/>
          </a:prstGeom>
        </p:spPr>
      </p:pic>
      <p:sp>
        <p:nvSpPr>
          <p:cNvPr id="9" name="文本框 8">
            <a:extLst>
              <a:ext uri="{FF2B5EF4-FFF2-40B4-BE49-F238E27FC236}">
                <a16:creationId xmlns:a16="http://schemas.microsoft.com/office/drawing/2014/main" id="{665BC35A-61AC-7D9C-C246-1579179E365F}"/>
              </a:ext>
            </a:extLst>
          </p:cNvPr>
          <p:cNvSpPr txBox="1"/>
          <p:nvPr/>
        </p:nvSpPr>
        <p:spPr>
          <a:xfrm>
            <a:off x="107932" y="6451829"/>
            <a:ext cx="4456634" cy="369332"/>
          </a:xfrm>
          <a:prstGeom prst="rect">
            <a:avLst/>
          </a:prstGeom>
          <a:noFill/>
        </p:spPr>
        <p:txBody>
          <a:bodyPr wrap="square">
            <a:spAutoFit/>
          </a:bodyPr>
          <a:lstStyle/>
          <a:p>
            <a:r>
              <a:rPr lang="en-US" altLang="zh-CN" dirty="0"/>
              <a:t>https://platform.openai.com/docs/overview</a:t>
            </a:r>
            <a:endParaRPr lang="zh-CN" altLang="en-US" dirty="0"/>
          </a:p>
        </p:txBody>
      </p:sp>
      <p:cxnSp>
        <p:nvCxnSpPr>
          <p:cNvPr id="2" name="直接连接符 1">
            <a:extLst>
              <a:ext uri="{FF2B5EF4-FFF2-40B4-BE49-F238E27FC236}">
                <a16:creationId xmlns:a16="http://schemas.microsoft.com/office/drawing/2014/main" id="{CC3556B5-ED4A-2954-B481-240297F4B3CF}"/>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sp>
        <p:nvSpPr>
          <p:cNvPr id="4" name="矩形: 圆角 3">
            <a:extLst>
              <a:ext uri="{FF2B5EF4-FFF2-40B4-BE49-F238E27FC236}">
                <a16:creationId xmlns:a16="http://schemas.microsoft.com/office/drawing/2014/main" id="{25BCD2FD-C9C0-F890-74C1-3E74AB867A60}"/>
              </a:ext>
            </a:extLst>
          </p:cNvPr>
          <p:cNvSpPr/>
          <p:nvPr/>
        </p:nvSpPr>
        <p:spPr>
          <a:xfrm>
            <a:off x="936654" y="3259549"/>
            <a:ext cx="1400077" cy="74816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tifakt Element Book" panose="020B0503050000020004" pitchFamily="34" charset="0"/>
                <a:ea typeface="Artifakt Element Book" panose="020B0503050000020004" pitchFamily="34" charset="0"/>
              </a:rPr>
              <a:t>word</a:t>
            </a:r>
            <a:r>
              <a:rPr lang="en-US" altLang="zh-CN" sz="1400" b="1" dirty="0"/>
              <a:t> </a:t>
            </a:r>
            <a:r>
              <a:rPr lang="en-US" altLang="zh-CN" sz="1400" b="1" dirty="0">
                <a:solidFill>
                  <a:schemeClr val="tx1"/>
                </a:solidFill>
                <a:latin typeface="Artifakt Element Book" panose="020B0503050000020004" pitchFamily="34" charset="0"/>
                <a:ea typeface="Artifakt Element Book" panose="020B0503050000020004" pitchFamily="34" charset="0"/>
              </a:rPr>
              <a:t>check</a:t>
            </a:r>
            <a:endParaRPr lang="zh-CN" altLang="en-US" sz="1400" b="1" dirty="0">
              <a:solidFill>
                <a:schemeClr val="tx1"/>
              </a:solidFill>
              <a:latin typeface="Artifakt Element Book" panose="020B0503050000020004" pitchFamily="34" charset="0"/>
            </a:endParaRPr>
          </a:p>
        </p:txBody>
      </p:sp>
      <p:sp>
        <p:nvSpPr>
          <p:cNvPr id="11" name="矩形: 圆角 10">
            <a:extLst>
              <a:ext uri="{FF2B5EF4-FFF2-40B4-BE49-F238E27FC236}">
                <a16:creationId xmlns:a16="http://schemas.microsoft.com/office/drawing/2014/main" id="{5E4E754F-5E64-923B-FA38-E76EBAFD4B23}"/>
              </a:ext>
            </a:extLst>
          </p:cNvPr>
          <p:cNvSpPr/>
          <p:nvPr/>
        </p:nvSpPr>
        <p:spPr>
          <a:xfrm>
            <a:off x="936654" y="4796449"/>
            <a:ext cx="1426202" cy="831978"/>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Artifakt Element Book" panose="020B0503050000020004" pitchFamily="34" charset="0"/>
                <a:ea typeface="Artifakt Element Book" panose="020B0503050000020004" pitchFamily="34" charset="0"/>
              </a:rPr>
              <a:t>Language input</a:t>
            </a:r>
            <a:endParaRPr lang="zh-CN" altLang="en-US" sz="1600" b="1" dirty="0">
              <a:solidFill>
                <a:schemeClr val="tx1"/>
              </a:solidFill>
              <a:latin typeface="Artifakt Element Book" panose="020B0503050000020004" pitchFamily="34" charset="0"/>
            </a:endParaRPr>
          </a:p>
        </p:txBody>
      </p:sp>
      <p:sp>
        <p:nvSpPr>
          <p:cNvPr id="12" name="矩形: 圆角 11">
            <a:extLst>
              <a:ext uri="{FF2B5EF4-FFF2-40B4-BE49-F238E27FC236}">
                <a16:creationId xmlns:a16="http://schemas.microsoft.com/office/drawing/2014/main" id="{D8387909-FF91-C2F0-F796-FD373384E023}"/>
              </a:ext>
            </a:extLst>
          </p:cNvPr>
          <p:cNvSpPr/>
          <p:nvPr/>
        </p:nvSpPr>
        <p:spPr>
          <a:xfrm>
            <a:off x="2954551" y="3259549"/>
            <a:ext cx="1400077" cy="77741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tifakt Element Book" panose="020B0503050000020004" pitchFamily="34" charset="0"/>
              </a:rPr>
              <a:t>Content recognition</a:t>
            </a:r>
            <a:endParaRPr lang="zh-CN" altLang="en-US" sz="1400" b="1" dirty="0">
              <a:solidFill>
                <a:schemeClr val="tx1"/>
              </a:solidFill>
              <a:latin typeface="Artifakt Element Book" panose="020B0503050000020004" pitchFamily="34" charset="0"/>
            </a:endParaRPr>
          </a:p>
        </p:txBody>
      </p:sp>
      <p:sp>
        <p:nvSpPr>
          <p:cNvPr id="13" name="矩形: 圆角 12">
            <a:extLst>
              <a:ext uri="{FF2B5EF4-FFF2-40B4-BE49-F238E27FC236}">
                <a16:creationId xmlns:a16="http://schemas.microsoft.com/office/drawing/2014/main" id="{B7403092-0745-6EAF-9D05-5DB3CED5DB95}"/>
              </a:ext>
            </a:extLst>
          </p:cNvPr>
          <p:cNvSpPr/>
          <p:nvPr/>
        </p:nvSpPr>
        <p:spPr>
          <a:xfrm>
            <a:off x="5046644" y="3259548"/>
            <a:ext cx="1371741" cy="77741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tifakt Element Book" panose="020B0503050000020004" pitchFamily="34" charset="0"/>
              </a:rPr>
              <a:t>ChatGPT</a:t>
            </a:r>
            <a:endParaRPr lang="zh-CN" altLang="en-US" sz="1400" b="1" dirty="0">
              <a:solidFill>
                <a:schemeClr val="tx1"/>
              </a:solidFill>
              <a:latin typeface="Artifakt Element Book" panose="020B0503050000020004" pitchFamily="34" charset="0"/>
            </a:endParaRPr>
          </a:p>
        </p:txBody>
      </p:sp>
      <p:sp>
        <p:nvSpPr>
          <p:cNvPr id="14" name="矩形: 圆角 13">
            <a:extLst>
              <a:ext uri="{FF2B5EF4-FFF2-40B4-BE49-F238E27FC236}">
                <a16:creationId xmlns:a16="http://schemas.microsoft.com/office/drawing/2014/main" id="{BBB1ACFF-8A6F-C77D-8AD1-FCB8959B4029}"/>
              </a:ext>
            </a:extLst>
          </p:cNvPr>
          <p:cNvSpPr/>
          <p:nvPr/>
        </p:nvSpPr>
        <p:spPr>
          <a:xfrm>
            <a:off x="7141111" y="3259549"/>
            <a:ext cx="1306997" cy="74816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tifakt Element Book" panose="020B0503050000020004" pitchFamily="34" charset="0"/>
              </a:rPr>
              <a:t>Language generation</a:t>
            </a:r>
            <a:endParaRPr lang="zh-CN" altLang="en-US" sz="1400" b="1" dirty="0">
              <a:solidFill>
                <a:schemeClr val="tx1"/>
              </a:solidFill>
              <a:latin typeface="Artifakt Element Book" panose="020B0503050000020004" pitchFamily="34" charset="0"/>
            </a:endParaRPr>
          </a:p>
        </p:txBody>
      </p:sp>
      <p:sp>
        <p:nvSpPr>
          <p:cNvPr id="15" name="箭头: 下 14">
            <a:extLst>
              <a:ext uri="{FF2B5EF4-FFF2-40B4-BE49-F238E27FC236}">
                <a16:creationId xmlns:a16="http://schemas.microsoft.com/office/drawing/2014/main" id="{6810A1F8-9F8F-7E63-338C-834382045020}"/>
              </a:ext>
            </a:extLst>
          </p:cNvPr>
          <p:cNvSpPr/>
          <p:nvPr/>
        </p:nvSpPr>
        <p:spPr>
          <a:xfrm rot="10800000">
            <a:off x="1552803" y="4237084"/>
            <a:ext cx="221186" cy="293987"/>
          </a:xfrm>
          <a:prstGeom prst="down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箭头: 下 17">
            <a:extLst>
              <a:ext uri="{FF2B5EF4-FFF2-40B4-BE49-F238E27FC236}">
                <a16:creationId xmlns:a16="http://schemas.microsoft.com/office/drawing/2014/main" id="{AED95B5A-B70F-347E-AE77-74095EDF8AFF}"/>
              </a:ext>
            </a:extLst>
          </p:cNvPr>
          <p:cNvSpPr/>
          <p:nvPr/>
        </p:nvSpPr>
        <p:spPr>
          <a:xfrm rot="16200000">
            <a:off x="4600858" y="3449741"/>
            <a:ext cx="245893" cy="367779"/>
          </a:xfrm>
          <a:prstGeom prst="down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D772A46F-2D9C-2CF5-3482-AC31BAC309BB}"/>
              </a:ext>
            </a:extLst>
          </p:cNvPr>
          <p:cNvSpPr/>
          <p:nvPr/>
        </p:nvSpPr>
        <p:spPr>
          <a:xfrm>
            <a:off x="7141111" y="4768119"/>
            <a:ext cx="1306997" cy="831979"/>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tifakt Element Book" panose="020B0503050000020004" pitchFamily="34" charset="0"/>
                <a:ea typeface="Artifakt Element Book" panose="020B0503050000020004" pitchFamily="34" charset="0"/>
              </a:rPr>
              <a:t>Language output</a:t>
            </a:r>
            <a:endParaRPr lang="zh-CN" altLang="en-US" sz="1400" b="1" dirty="0">
              <a:solidFill>
                <a:schemeClr val="tx1"/>
              </a:solidFill>
              <a:latin typeface="Artifakt Element Book" panose="020B0503050000020004" pitchFamily="34" charset="0"/>
            </a:endParaRPr>
          </a:p>
        </p:txBody>
      </p:sp>
      <p:sp>
        <p:nvSpPr>
          <p:cNvPr id="20" name="箭头: 下 19">
            <a:extLst>
              <a:ext uri="{FF2B5EF4-FFF2-40B4-BE49-F238E27FC236}">
                <a16:creationId xmlns:a16="http://schemas.microsoft.com/office/drawing/2014/main" id="{06286727-099D-FAAF-59CF-058D07C2A6AC}"/>
              </a:ext>
            </a:extLst>
          </p:cNvPr>
          <p:cNvSpPr/>
          <p:nvPr/>
        </p:nvSpPr>
        <p:spPr>
          <a:xfrm>
            <a:off x="7644999" y="4237085"/>
            <a:ext cx="221186" cy="330909"/>
          </a:xfrm>
          <a:prstGeom prst="down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9739C15E-10FB-16F9-1203-6F9838983535}"/>
              </a:ext>
            </a:extLst>
          </p:cNvPr>
          <p:cNvSpPr/>
          <p:nvPr/>
        </p:nvSpPr>
        <p:spPr>
          <a:xfrm>
            <a:off x="4907694" y="1587355"/>
            <a:ext cx="1510691" cy="79571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tifakt Element Book" panose="020B0503050000020004" pitchFamily="34" charset="0"/>
                <a:ea typeface="Artifakt Element Book" panose="020B0503050000020004" pitchFamily="34" charset="0"/>
              </a:rPr>
              <a:t>OpenAI</a:t>
            </a:r>
          </a:p>
          <a:p>
            <a:pPr algn="ctr"/>
            <a:r>
              <a:rPr lang="en-US" altLang="zh-CN" sz="1400" b="1" dirty="0">
                <a:solidFill>
                  <a:schemeClr val="tx1"/>
                </a:solidFill>
                <a:latin typeface="Artifakt Element Book" panose="020B0503050000020004" pitchFamily="34" charset="0"/>
                <a:ea typeface="Artifakt Element Book" panose="020B0503050000020004" pitchFamily="34" charset="0"/>
              </a:rPr>
              <a:t>API</a:t>
            </a:r>
            <a:endParaRPr lang="zh-CN" altLang="en-US" sz="1400" b="1" dirty="0">
              <a:solidFill>
                <a:schemeClr val="tx1"/>
              </a:solidFill>
              <a:latin typeface="Artifakt Element Book" panose="020B0503050000020004" pitchFamily="34" charset="0"/>
            </a:endParaRPr>
          </a:p>
        </p:txBody>
      </p:sp>
      <p:sp>
        <p:nvSpPr>
          <p:cNvPr id="23" name="矩形: 圆角 22">
            <a:extLst>
              <a:ext uri="{FF2B5EF4-FFF2-40B4-BE49-F238E27FC236}">
                <a16:creationId xmlns:a16="http://schemas.microsoft.com/office/drawing/2014/main" id="{25EEB3B6-ED78-33E7-E7DB-94F0D77BCB18}"/>
              </a:ext>
            </a:extLst>
          </p:cNvPr>
          <p:cNvSpPr/>
          <p:nvPr/>
        </p:nvSpPr>
        <p:spPr>
          <a:xfrm>
            <a:off x="7045569" y="1595552"/>
            <a:ext cx="1462787" cy="78751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tifakt Element Book" panose="020B0503050000020004" pitchFamily="34" charset="0"/>
              </a:rPr>
              <a:t>Private customization</a:t>
            </a:r>
            <a:endParaRPr lang="zh-CN" altLang="en-US" sz="1400" b="1" dirty="0">
              <a:solidFill>
                <a:schemeClr val="tx1"/>
              </a:solidFill>
              <a:latin typeface="Artifakt Element Book" panose="020B0503050000020004" pitchFamily="34" charset="0"/>
            </a:endParaRPr>
          </a:p>
        </p:txBody>
      </p:sp>
      <p:sp>
        <p:nvSpPr>
          <p:cNvPr id="24" name="箭头: 下 23">
            <a:extLst>
              <a:ext uri="{FF2B5EF4-FFF2-40B4-BE49-F238E27FC236}">
                <a16:creationId xmlns:a16="http://schemas.microsoft.com/office/drawing/2014/main" id="{40113784-E39C-AAD1-3D61-49C81193E00E}"/>
              </a:ext>
            </a:extLst>
          </p:cNvPr>
          <p:cNvSpPr/>
          <p:nvPr/>
        </p:nvSpPr>
        <p:spPr>
          <a:xfrm rot="8379760">
            <a:off x="5384481" y="2430221"/>
            <a:ext cx="210410" cy="451754"/>
          </a:xfrm>
          <a:prstGeom prst="downArrow">
            <a:avLst>
              <a:gd name="adj1" fmla="val 51485"/>
              <a:gd name="adj2" fmla="val 50000"/>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B57AEAA1-FC10-7088-6226-55D8B687A5E2}"/>
              </a:ext>
            </a:extLst>
          </p:cNvPr>
          <p:cNvSpPr/>
          <p:nvPr/>
        </p:nvSpPr>
        <p:spPr>
          <a:xfrm rot="13660776">
            <a:off x="7073148" y="2414945"/>
            <a:ext cx="221027" cy="511706"/>
          </a:xfrm>
          <a:prstGeom prst="downArrow">
            <a:avLst>
              <a:gd name="adj1" fmla="val 42897"/>
              <a:gd name="adj2" fmla="val 50000"/>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325B40EF-48B4-F13A-0A98-C6164D3960E2}"/>
              </a:ext>
            </a:extLst>
          </p:cNvPr>
          <p:cNvSpPr/>
          <p:nvPr/>
        </p:nvSpPr>
        <p:spPr>
          <a:xfrm>
            <a:off x="556846" y="2891511"/>
            <a:ext cx="8285177" cy="3080154"/>
          </a:xfrm>
          <a:prstGeom prst="roundRect">
            <a:avLst/>
          </a:prstGeom>
          <a:solidFill>
            <a:schemeClr val="bg1">
              <a:alpha val="2000"/>
            </a:schemeClr>
          </a:solidFill>
          <a:ln>
            <a:solidFill>
              <a:schemeClr val="accent1">
                <a:shade val="1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FDACB14E-D7DF-2EAD-4550-37CF760F67CC}"/>
              </a:ext>
            </a:extLst>
          </p:cNvPr>
          <p:cNvSpPr/>
          <p:nvPr/>
        </p:nvSpPr>
        <p:spPr>
          <a:xfrm>
            <a:off x="4539915" y="1371822"/>
            <a:ext cx="4271595" cy="1329219"/>
          </a:xfrm>
          <a:prstGeom prst="roundRect">
            <a:avLst/>
          </a:prstGeom>
          <a:solidFill>
            <a:schemeClr val="bg1">
              <a:alpha val="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C07E0DA6-6418-46B4-39A6-038402467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245" y="1114557"/>
            <a:ext cx="1260615" cy="350171"/>
          </a:xfrm>
          <a:prstGeom prst="rect">
            <a:avLst/>
          </a:prstGeom>
        </p:spPr>
      </p:pic>
      <p:pic>
        <p:nvPicPr>
          <p:cNvPr id="8" name="图片 7">
            <a:extLst>
              <a:ext uri="{FF2B5EF4-FFF2-40B4-BE49-F238E27FC236}">
                <a16:creationId xmlns:a16="http://schemas.microsoft.com/office/drawing/2014/main" id="{57CA2A88-BAA2-8DC2-739B-77E4E553C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0575" y="938511"/>
            <a:ext cx="2242528" cy="1690334"/>
          </a:xfrm>
          <a:prstGeom prst="rect">
            <a:avLst/>
          </a:prstGeom>
        </p:spPr>
      </p:pic>
      <p:pic>
        <p:nvPicPr>
          <p:cNvPr id="22" name="图片 21">
            <a:extLst>
              <a:ext uri="{FF2B5EF4-FFF2-40B4-BE49-F238E27FC236}">
                <a16:creationId xmlns:a16="http://schemas.microsoft.com/office/drawing/2014/main" id="{D603D051-4E54-555F-9609-59782E04C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6520" y="2602367"/>
            <a:ext cx="2242528" cy="1690334"/>
          </a:xfrm>
          <a:prstGeom prst="rect">
            <a:avLst/>
          </a:prstGeom>
        </p:spPr>
      </p:pic>
      <p:pic>
        <p:nvPicPr>
          <p:cNvPr id="30" name="图片 29">
            <a:extLst>
              <a:ext uri="{FF2B5EF4-FFF2-40B4-BE49-F238E27FC236}">
                <a16:creationId xmlns:a16="http://schemas.microsoft.com/office/drawing/2014/main" id="{E87A04F4-1F40-F416-707F-105A0A47BC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6520" y="4299572"/>
            <a:ext cx="2242527" cy="1825733"/>
          </a:xfrm>
          <a:prstGeom prst="rect">
            <a:avLst/>
          </a:prstGeom>
        </p:spPr>
      </p:pic>
      <p:sp>
        <p:nvSpPr>
          <p:cNvPr id="10" name="箭头: 下 9">
            <a:extLst>
              <a:ext uri="{FF2B5EF4-FFF2-40B4-BE49-F238E27FC236}">
                <a16:creationId xmlns:a16="http://schemas.microsoft.com/office/drawing/2014/main" id="{04A93EA2-F656-269B-A227-21FA056E69FA}"/>
              </a:ext>
            </a:extLst>
          </p:cNvPr>
          <p:cNvSpPr/>
          <p:nvPr/>
        </p:nvSpPr>
        <p:spPr>
          <a:xfrm rot="16200000">
            <a:off x="2522694" y="3434171"/>
            <a:ext cx="245893" cy="367779"/>
          </a:xfrm>
          <a:prstGeom prst="down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577DAF7E-FF97-99F1-166F-5DDD0508DBE2}"/>
              </a:ext>
            </a:extLst>
          </p:cNvPr>
          <p:cNvSpPr/>
          <p:nvPr/>
        </p:nvSpPr>
        <p:spPr>
          <a:xfrm rot="16200000">
            <a:off x="6656801" y="3463669"/>
            <a:ext cx="245893" cy="367779"/>
          </a:xfrm>
          <a:prstGeom prst="down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CDF7A66D-5646-7162-FEBE-25AE8A90FC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010" y="1600087"/>
            <a:ext cx="1880542" cy="455444"/>
          </a:xfrm>
          <a:prstGeom prst="rect">
            <a:avLst/>
          </a:prstGeom>
        </p:spPr>
      </p:pic>
      <p:pic>
        <p:nvPicPr>
          <p:cNvPr id="32" name="图片 31">
            <a:extLst>
              <a:ext uri="{FF2B5EF4-FFF2-40B4-BE49-F238E27FC236}">
                <a16:creationId xmlns:a16="http://schemas.microsoft.com/office/drawing/2014/main" id="{C216A4AB-2AC0-1246-38BA-F8EEC8F53D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107" y="2107198"/>
            <a:ext cx="2611172" cy="600294"/>
          </a:xfrm>
          <a:prstGeom prst="rect">
            <a:avLst/>
          </a:prstGeom>
        </p:spPr>
      </p:pic>
      <p:pic>
        <p:nvPicPr>
          <p:cNvPr id="34" name="图片 33">
            <a:extLst>
              <a:ext uri="{FF2B5EF4-FFF2-40B4-BE49-F238E27FC236}">
                <a16:creationId xmlns:a16="http://schemas.microsoft.com/office/drawing/2014/main" id="{81AA3BDE-35D5-59F1-8503-15756DD933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39814" y="1528116"/>
            <a:ext cx="1205746" cy="472180"/>
          </a:xfrm>
          <a:prstGeom prst="rect">
            <a:avLst/>
          </a:prstGeom>
        </p:spPr>
      </p:pic>
      <p:pic>
        <p:nvPicPr>
          <p:cNvPr id="36" name="图片 35">
            <a:extLst>
              <a:ext uri="{FF2B5EF4-FFF2-40B4-BE49-F238E27FC236}">
                <a16:creationId xmlns:a16="http://schemas.microsoft.com/office/drawing/2014/main" id="{5A423036-6DC6-3F44-E89F-430348BDF4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4551" y="990083"/>
            <a:ext cx="1260615" cy="474078"/>
          </a:xfrm>
          <a:prstGeom prst="rect">
            <a:avLst/>
          </a:prstGeom>
        </p:spPr>
      </p:pic>
    </p:spTree>
    <p:extLst>
      <p:ext uri="{BB962C8B-B14F-4D97-AF65-F5344CB8AC3E}">
        <p14:creationId xmlns:p14="http://schemas.microsoft.com/office/powerpoint/2010/main" val="2342375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57DA3D0-0456-E041-6631-06160D748E7A}"/>
              </a:ext>
            </a:extLst>
          </p:cNvPr>
          <p:cNvSpPr txBox="1"/>
          <p:nvPr/>
        </p:nvSpPr>
        <p:spPr>
          <a:xfrm>
            <a:off x="4513241" y="241368"/>
            <a:ext cx="609600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Voice interaction</a:t>
            </a:r>
            <a:endParaRPr lang="zh-CN" altLang="en-US" sz="2800" b="1" dirty="0">
              <a:latin typeface="Artifakt Element Book" panose="020B0503050000020004" pitchFamily="34" charset="0"/>
              <a:cs typeface="Cascadia Code" panose="020B0609020000020004" pitchFamily="49" charset="0"/>
            </a:endParaRPr>
          </a:p>
        </p:txBody>
      </p:sp>
      <p:sp>
        <p:nvSpPr>
          <p:cNvPr id="5" name="文本框 4">
            <a:extLst>
              <a:ext uri="{FF2B5EF4-FFF2-40B4-BE49-F238E27FC236}">
                <a16:creationId xmlns:a16="http://schemas.microsoft.com/office/drawing/2014/main" id="{A18A05A8-DA45-6625-145C-6241A9AB7E81}"/>
              </a:ext>
            </a:extLst>
          </p:cNvPr>
          <p:cNvSpPr txBox="1"/>
          <p:nvPr/>
        </p:nvSpPr>
        <p:spPr>
          <a:xfrm>
            <a:off x="107932" y="6151784"/>
            <a:ext cx="2962370" cy="369332"/>
          </a:xfrm>
          <a:prstGeom prst="rect">
            <a:avLst/>
          </a:prstGeom>
          <a:noFill/>
        </p:spPr>
        <p:txBody>
          <a:bodyPr wrap="square">
            <a:spAutoFit/>
          </a:bodyPr>
          <a:lstStyle/>
          <a:p>
            <a:r>
              <a:rPr lang="en-US" altLang="zh-CN" dirty="0"/>
              <a:t>https://openai.com/product</a:t>
            </a:r>
            <a:endParaRPr lang="zh-CN" altLang="en-US" dirty="0"/>
          </a:p>
        </p:txBody>
      </p:sp>
      <p:sp>
        <p:nvSpPr>
          <p:cNvPr id="9" name="文本框 8">
            <a:extLst>
              <a:ext uri="{FF2B5EF4-FFF2-40B4-BE49-F238E27FC236}">
                <a16:creationId xmlns:a16="http://schemas.microsoft.com/office/drawing/2014/main" id="{665BC35A-61AC-7D9C-C246-1579179E365F}"/>
              </a:ext>
            </a:extLst>
          </p:cNvPr>
          <p:cNvSpPr txBox="1"/>
          <p:nvPr/>
        </p:nvSpPr>
        <p:spPr>
          <a:xfrm>
            <a:off x="107932" y="6451829"/>
            <a:ext cx="4456634" cy="369332"/>
          </a:xfrm>
          <a:prstGeom prst="rect">
            <a:avLst/>
          </a:prstGeom>
          <a:noFill/>
        </p:spPr>
        <p:txBody>
          <a:bodyPr wrap="square">
            <a:spAutoFit/>
          </a:bodyPr>
          <a:lstStyle/>
          <a:p>
            <a:r>
              <a:rPr lang="en-US" altLang="zh-CN" dirty="0"/>
              <a:t>https://platform.openai.com/docs/overview</a:t>
            </a:r>
            <a:endParaRPr lang="zh-CN" altLang="en-US" dirty="0"/>
          </a:p>
        </p:txBody>
      </p:sp>
      <p:cxnSp>
        <p:nvCxnSpPr>
          <p:cNvPr id="2" name="直接连接符 1">
            <a:extLst>
              <a:ext uri="{FF2B5EF4-FFF2-40B4-BE49-F238E27FC236}">
                <a16:creationId xmlns:a16="http://schemas.microsoft.com/office/drawing/2014/main" id="{CC3556B5-ED4A-2954-B481-240297F4B3CF}"/>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16" name="图片 15">
            <a:extLst>
              <a:ext uri="{FF2B5EF4-FFF2-40B4-BE49-F238E27FC236}">
                <a16:creationId xmlns:a16="http://schemas.microsoft.com/office/drawing/2014/main" id="{0F4ADDDE-F7D2-884A-C1C5-9454D6548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1" y="1158307"/>
            <a:ext cx="2867526" cy="2776700"/>
          </a:xfrm>
          <a:prstGeom prst="rect">
            <a:avLst/>
          </a:prstGeom>
        </p:spPr>
      </p:pic>
      <p:pic>
        <p:nvPicPr>
          <p:cNvPr id="33" name="图片 32">
            <a:extLst>
              <a:ext uri="{FF2B5EF4-FFF2-40B4-BE49-F238E27FC236}">
                <a16:creationId xmlns:a16="http://schemas.microsoft.com/office/drawing/2014/main" id="{47BA76D5-CC1B-F3A5-4785-C5E558619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092" y="1158306"/>
            <a:ext cx="3007534" cy="2776699"/>
          </a:xfrm>
          <a:prstGeom prst="rect">
            <a:avLst/>
          </a:prstGeom>
        </p:spPr>
      </p:pic>
      <p:pic>
        <p:nvPicPr>
          <p:cNvPr id="37" name="图片 36">
            <a:extLst>
              <a:ext uri="{FF2B5EF4-FFF2-40B4-BE49-F238E27FC236}">
                <a16:creationId xmlns:a16="http://schemas.microsoft.com/office/drawing/2014/main" id="{7B537080-0F8A-7A28-BB56-5451303E5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191" y="1158306"/>
            <a:ext cx="3108619" cy="2776699"/>
          </a:xfrm>
          <a:prstGeom prst="rect">
            <a:avLst/>
          </a:prstGeom>
        </p:spPr>
      </p:pic>
      <p:pic>
        <p:nvPicPr>
          <p:cNvPr id="39" name="图片 38">
            <a:extLst>
              <a:ext uri="{FF2B5EF4-FFF2-40B4-BE49-F238E27FC236}">
                <a16:creationId xmlns:a16="http://schemas.microsoft.com/office/drawing/2014/main" id="{645DE767-53B4-86D8-0E93-CC684A862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70" y="4532647"/>
            <a:ext cx="3007534" cy="1118545"/>
          </a:xfrm>
          <a:prstGeom prst="rect">
            <a:avLst/>
          </a:prstGeom>
        </p:spPr>
      </p:pic>
      <p:pic>
        <p:nvPicPr>
          <p:cNvPr id="41" name="图片 40">
            <a:extLst>
              <a:ext uri="{FF2B5EF4-FFF2-40B4-BE49-F238E27FC236}">
                <a16:creationId xmlns:a16="http://schemas.microsoft.com/office/drawing/2014/main" id="{E3D820DB-5E46-7E03-3834-08C1958EDD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5092" y="4253464"/>
            <a:ext cx="3007534" cy="2198365"/>
          </a:xfrm>
          <a:prstGeom prst="rect">
            <a:avLst/>
          </a:prstGeom>
        </p:spPr>
      </p:pic>
      <p:sp>
        <p:nvSpPr>
          <p:cNvPr id="42" name="文本框 41">
            <a:extLst>
              <a:ext uri="{FF2B5EF4-FFF2-40B4-BE49-F238E27FC236}">
                <a16:creationId xmlns:a16="http://schemas.microsoft.com/office/drawing/2014/main" id="{64A881D4-34B1-778F-872B-7535D657E39A}"/>
              </a:ext>
            </a:extLst>
          </p:cNvPr>
          <p:cNvSpPr txBox="1"/>
          <p:nvPr/>
        </p:nvSpPr>
        <p:spPr>
          <a:xfrm>
            <a:off x="8589461" y="4943659"/>
            <a:ext cx="2607515" cy="646331"/>
          </a:xfrm>
          <a:prstGeom prst="rect">
            <a:avLst/>
          </a:prstGeom>
          <a:noFill/>
        </p:spPr>
        <p:txBody>
          <a:bodyPr wrap="square" rtlCol="0">
            <a:spAutoFit/>
          </a:bodyPr>
          <a:lstStyle/>
          <a:p>
            <a:r>
              <a:rPr lang="en-US" altLang="zh-CN" b="1" dirty="0">
                <a:solidFill>
                  <a:srgbClr val="FF0000"/>
                </a:solidFill>
              </a:rPr>
              <a:t>More information is in the Attachments folder</a:t>
            </a:r>
            <a:endParaRPr lang="zh-CN" altLang="en-US" b="1" dirty="0">
              <a:solidFill>
                <a:srgbClr val="FF0000"/>
              </a:solidFill>
            </a:endParaRPr>
          </a:p>
        </p:txBody>
      </p:sp>
    </p:spTree>
    <p:extLst>
      <p:ext uri="{BB962C8B-B14F-4D97-AF65-F5344CB8AC3E}">
        <p14:creationId xmlns:p14="http://schemas.microsoft.com/office/powerpoint/2010/main" val="1345671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B8ADEC70-FBBB-07D8-3EA1-F865BB27B658}"/>
              </a:ext>
            </a:extLst>
          </p:cNvPr>
          <p:cNvSpPr/>
          <p:nvPr/>
        </p:nvSpPr>
        <p:spPr>
          <a:xfrm>
            <a:off x="7710561" y="3406890"/>
            <a:ext cx="3237405" cy="1218816"/>
          </a:xfrm>
          <a:prstGeom prst="ellipse">
            <a:avLst/>
          </a:prstGeom>
          <a:solidFill>
            <a:schemeClr val="bg1">
              <a:alpha val="4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8050B13-3E8A-2D94-5897-04DA2606AC3B}"/>
              </a:ext>
            </a:extLst>
          </p:cNvPr>
          <p:cNvSpPr txBox="1"/>
          <p:nvPr/>
        </p:nvSpPr>
        <p:spPr>
          <a:xfrm>
            <a:off x="2739346" y="227615"/>
            <a:ext cx="6959979"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Involved</a:t>
            </a:r>
            <a:r>
              <a:rPr lang="en-US" altLang="zh-CN" dirty="0"/>
              <a:t> </a:t>
            </a:r>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direction and apperception</a:t>
            </a:r>
            <a:endParaRPr lang="zh-CN" altLang="en-US" sz="2800" b="1" dirty="0">
              <a:latin typeface="Artifakt Element Book" panose="020B0503050000020004" pitchFamily="34" charset="0"/>
              <a:cs typeface="Cascadia Code" panose="020B0609020000020004" pitchFamily="49" charset="0"/>
            </a:endParaRPr>
          </a:p>
        </p:txBody>
      </p:sp>
      <p:sp>
        <p:nvSpPr>
          <p:cNvPr id="6" name="椭圆 5">
            <a:extLst>
              <a:ext uri="{FF2B5EF4-FFF2-40B4-BE49-F238E27FC236}">
                <a16:creationId xmlns:a16="http://schemas.microsoft.com/office/drawing/2014/main" id="{8968EB03-83C4-AB3E-3069-A1A12E717A34}"/>
              </a:ext>
            </a:extLst>
          </p:cNvPr>
          <p:cNvSpPr/>
          <p:nvPr/>
        </p:nvSpPr>
        <p:spPr>
          <a:xfrm>
            <a:off x="3834269" y="3181826"/>
            <a:ext cx="4374317" cy="1781884"/>
          </a:xfrm>
          <a:prstGeom prst="ellipse">
            <a:avLst/>
          </a:prstGeom>
          <a:solidFill>
            <a:schemeClr val="bg1">
              <a:alpha val="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A89DA93-6CEB-76CB-11B4-75EA216E8DE2}"/>
              </a:ext>
            </a:extLst>
          </p:cNvPr>
          <p:cNvSpPr txBox="1"/>
          <p:nvPr/>
        </p:nvSpPr>
        <p:spPr>
          <a:xfrm>
            <a:off x="4257171" y="3760528"/>
            <a:ext cx="3528511" cy="830997"/>
          </a:xfrm>
          <a:prstGeom prst="rect">
            <a:avLst/>
          </a:prstGeom>
          <a:noFill/>
        </p:spPr>
        <p:txBody>
          <a:bodyPr wrap="square">
            <a:spAutoFit/>
          </a:bodyPr>
          <a:lstStyle/>
          <a:p>
            <a:pPr algn="ctr"/>
            <a:r>
              <a:rPr lang="en-US" altLang="zh-CN" sz="2400" b="1" dirty="0">
                <a:latin typeface="Arial Rounded MT Bold" panose="020F0704030504030204" pitchFamily="34" charset="0"/>
                <a:cs typeface="Calibri Light" panose="020F0302020204030204" pitchFamily="34" charset="0"/>
              </a:rPr>
              <a:t>Sensors and detection technology</a:t>
            </a:r>
            <a:endParaRPr lang="zh-CN" altLang="en-US" sz="2400" b="1" dirty="0">
              <a:latin typeface="Arial Rounded MT Bold" panose="020F0704030504030204" pitchFamily="34" charset="0"/>
              <a:cs typeface="Calibri Light" panose="020F0302020204030204" pitchFamily="34" charset="0"/>
            </a:endParaRPr>
          </a:p>
        </p:txBody>
      </p:sp>
      <p:sp>
        <p:nvSpPr>
          <p:cNvPr id="10" name="文本框 9">
            <a:extLst>
              <a:ext uri="{FF2B5EF4-FFF2-40B4-BE49-F238E27FC236}">
                <a16:creationId xmlns:a16="http://schemas.microsoft.com/office/drawing/2014/main" id="{CD9B3F57-FE8D-98C7-DC3B-5E56562EB9C1}"/>
              </a:ext>
            </a:extLst>
          </p:cNvPr>
          <p:cNvSpPr txBox="1"/>
          <p:nvPr/>
        </p:nvSpPr>
        <p:spPr>
          <a:xfrm>
            <a:off x="8208584" y="3747811"/>
            <a:ext cx="2646556" cy="400110"/>
          </a:xfrm>
          <a:prstGeom prst="rect">
            <a:avLst/>
          </a:prstGeom>
          <a:noFill/>
        </p:spPr>
        <p:txBody>
          <a:bodyPr wrap="square">
            <a:spAutoFit/>
          </a:bodyPr>
          <a:lstStyle/>
          <a:p>
            <a:r>
              <a:rPr lang="en-US" altLang="zh-CN" sz="2000" b="1" dirty="0">
                <a:latin typeface="Arial Rounded MT Bold" panose="020F0704030504030204" pitchFamily="34" charset="0"/>
                <a:cs typeface="Calibri Light" panose="020F0302020204030204" pitchFamily="34" charset="0"/>
              </a:rPr>
              <a:t>Embedded</a:t>
            </a:r>
            <a:r>
              <a:rPr lang="en-US" altLang="zh-CN" sz="1600" dirty="0"/>
              <a:t> </a:t>
            </a:r>
            <a:r>
              <a:rPr lang="en-US" altLang="zh-CN" sz="2000" b="1" dirty="0">
                <a:latin typeface="Arial Rounded MT Bold" panose="020F0704030504030204" pitchFamily="34" charset="0"/>
                <a:cs typeface="Calibri Light" panose="020F0302020204030204" pitchFamily="34" charset="0"/>
              </a:rPr>
              <a:t>system</a:t>
            </a:r>
            <a:endParaRPr lang="zh-CN" altLang="en-US" sz="2000" b="1" dirty="0">
              <a:latin typeface="Arial Rounded MT Bold" panose="020F0704030504030204" pitchFamily="34" charset="0"/>
              <a:cs typeface="Calibri Light" panose="020F0302020204030204" pitchFamily="34" charset="0"/>
            </a:endParaRPr>
          </a:p>
        </p:txBody>
      </p:sp>
      <p:sp>
        <p:nvSpPr>
          <p:cNvPr id="11" name="椭圆 10">
            <a:extLst>
              <a:ext uri="{FF2B5EF4-FFF2-40B4-BE49-F238E27FC236}">
                <a16:creationId xmlns:a16="http://schemas.microsoft.com/office/drawing/2014/main" id="{4868F5B0-F3EA-5007-48ED-28C3121A59B3}"/>
              </a:ext>
            </a:extLst>
          </p:cNvPr>
          <p:cNvSpPr/>
          <p:nvPr/>
        </p:nvSpPr>
        <p:spPr>
          <a:xfrm>
            <a:off x="1097937" y="3451269"/>
            <a:ext cx="3237405" cy="1242997"/>
          </a:xfrm>
          <a:prstGeom prst="ellipse">
            <a:avLst/>
          </a:prstGeom>
          <a:solidFill>
            <a:schemeClr val="bg1">
              <a:alpha val="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6420243-F597-AE65-BCF4-3C606EEA08E5}"/>
              </a:ext>
            </a:extLst>
          </p:cNvPr>
          <p:cNvSpPr/>
          <p:nvPr/>
        </p:nvSpPr>
        <p:spPr>
          <a:xfrm rot="19570773">
            <a:off x="2178096" y="4901288"/>
            <a:ext cx="3237405" cy="1300976"/>
          </a:xfrm>
          <a:prstGeom prst="ellipse">
            <a:avLst/>
          </a:prstGeom>
          <a:solidFill>
            <a:schemeClr val="bg1">
              <a:alpha val="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D6FED45-1D04-A81F-B37C-BCEB31F2765B}"/>
              </a:ext>
            </a:extLst>
          </p:cNvPr>
          <p:cNvSpPr txBox="1"/>
          <p:nvPr/>
        </p:nvSpPr>
        <p:spPr>
          <a:xfrm>
            <a:off x="1640990" y="3718824"/>
            <a:ext cx="2111297" cy="707886"/>
          </a:xfrm>
          <a:prstGeom prst="rect">
            <a:avLst/>
          </a:prstGeom>
          <a:noFill/>
        </p:spPr>
        <p:txBody>
          <a:bodyPr wrap="square">
            <a:spAutoFit/>
          </a:bodyPr>
          <a:lstStyle/>
          <a:p>
            <a:pPr algn="ctr"/>
            <a:r>
              <a:rPr lang="en-US" altLang="zh-CN" sz="2000" b="1" dirty="0">
                <a:latin typeface="Arial Rounded MT Bold" panose="020F0704030504030204" pitchFamily="34" charset="0"/>
                <a:cs typeface="Calibri Light" panose="020F0302020204030204" pitchFamily="34" charset="0"/>
              </a:rPr>
              <a:t>Basic Analog Electronics</a:t>
            </a:r>
            <a:endParaRPr lang="zh-CN" altLang="en-US" sz="2000" b="1" dirty="0">
              <a:latin typeface="Arial Rounded MT Bold" panose="020F0704030504030204" pitchFamily="34" charset="0"/>
              <a:cs typeface="Calibri Light" panose="020F0302020204030204" pitchFamily="34" charset="0"/>
            </a:endParaRPr>
          </a:p>
        </p:txBody>
      </p:sp>
      <p:sp>
        <p:nvSpPr>
          <p:cNvPr id="16" name="文本框 15">
            <a:extLst>
              <a:ext uri="{FF2B5EF4-FFF2-40B4-BE49-F238E27FC236}">
                <a16:creationId xmlns:a16="http://schemas.microsoft.com/office/drawing/2014/main" id="{C8795DD1-EDCE-6F5C-235C-0077F8B74815}"/>
              </a:ext>
            </a:extLst>
          </p:cNvPr>
          <p:cNvSpPr txBox="1"/>
          <p:nvPr/>
        </p:nvSpPr>
        <p:spPr>
          <a:xfrm rot="19473401">
            <a:off x="2329118" y="5251818"/>
            <a:ext cx="2581209" cy="707886"/>
          </a:xfrm>
          <a:prstGeom prst="rect">
            <a:avLst/>
          </a:prstGeom>
          <a:noFill/>
        </p:spPr>
        <p:txBody>
          <a:bodyPr wrap="square">
            <a:spAutoFit/>
          </a:bodyPr>
          <a:lstStyle/>
          <a:p>
            <a:pPr algn="ctr"/>
            <a:r>
              <a:rPr lang="en-US" altLang="zh-CN" sz="2000" b="1" dirty="0">
                <a:latin typeface="Arial Rounded MT Bold" panose="020F0704030504030204" pitchFamily="34" charset="0"/>
                <a:cs typeface="Calibri Light" panose="020F0302020204030204" pitchFamily="34" charset="0"/>
              </a:rPr>
              <a:t>Basic Digital Electronics</a:t>
            </a:r>
            <a:endParaRPr lang="zh-CN" altLang="en-US" sz="2000" b="1" dirty="0">
              <a:latin typeface="Arial Rounded MT Bold" panose="020F0704030504030204" pitchFamily="34" charset="0"/>
              <a:cs typeface="Calibri Light" panose="020F0302020204030204" pitchFamily="34" charset="0"/>
            </a:endParaRPr>
          </a:p>
        </p:txBody>
      </p:sp>
      <p:sp>
        <p:nvSpPr>
          <p:cNvPr id="19" name="椭圆 18">
            <a:extLst>
              <a:ext uri="{FF2B5EF4-FFF2-40B4-BE49-F238E27FC236}">
                <a16:creationId xmlns:a16="http://schemas.microsoft.com/office/drawing/2014/main" id="{54934A55-5E8C-7008-74B6-665F7D5595ED}"/>
              </a:ext>
            </a:extLst>
          </p:cNvPr>
          <p:cNvSpPr/>
          <p:nvPr/>
        </p:nvSpPr>
        <p:spPr>
          <a:xfrm rot="2470634">
            <a:off x="2452310" y="1762289"/>
            <a:ext cx="3237405" cy="1300976"/>
          </a:xfrm>
          <a:prstGeom prst="ellipse">
            <a:avLst/>
          </a:prstGeom>
          <a:solidFill>
            <a:schemeClr val="bg1">
              <a:alpha val="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44F4278-C54B-A459-FD9D-F4C3DA26E7C6}"/>
              </a:ext>
            </a:extLst>
          </p:cNvPr>
          <p:cNvSpPr txBox="1"/>
          <p:nvPr/>
        </p:nvSpPr>
        <p:spPr>
          <a:xfrm rot="2728903">
            <a:off x="2913053" y="1968927"/>
            <a:ext cx="2393199" cy="707886"/>
          </a:xfrm>
          <a:prstGeom prst="rect">
            <a:avLst/>
          </a:prstGeom>
          <a:noFill/>
        </p:spPr>
        <p:txBody>
          <a:bodyPr wrap="square">
            <a:spAutoFit/>
          </a:bodyPr>
          <a:lstStyle/>
          <a:p>
            <a:pPr algn="ctr"/>
            <a:r>
              <a:rPr lang="en-US" altLang="zh-CN" sz="2000" b="1" dirty="0">
                <a:latin typeface="Arial Rounded MT Bold" panose="020F0704030504030204" pitchFamily="34" charset="0"/>
                <a:cs typeface="Calibri Light" panose="020F0302020204030204" pitchFamily="34" charset="0"/>
              </a:rPr>
              <a:t>Circuit</a:t>
            </a:r>
            <a:r>
              <a:rPr lang="en-US" altLang="zh-CN" dirty="0"/>
              <a:t> </a:t>
            </a:r>
            <a:r>
              <a:rPr lang="en-US" altLang="zh-CN" sz="2000" b="1" dirty="0">
                <a:latin typeface="Arial Rounded MT Bold" panose="020F0704030504030204" pitchFamily="34" charset="0"/>
                <a:cs typeface="Calibri Light" panose="020F0302020204030204" pitchFamily="34" charset="0"/>
              </a:rPr>
              <a:t>fundamentals</a:t>
            </a:r>
            <a:endParaRPr lang="zh-CN" altLang="en-US" sz="2000" b="1" dirty="0">
              <a:latin typeface="Arial Rounded MT Bold" panose="020F0704030504030204" pitchFamily="34" charset="0"/>
              <a:cs typeface="Calibri Light" panose="020F0302020204030204" pitchFamily="34" charset="0"/>
            </a:endParaRPr>
          </a:p>
        </p:txBody>
      </p:sp>
      <p:sp>
        <p:nvSpPr>
          <p:cNvPr id="21" name="椭圆 20">
            <a:extLst>
              <a:ext uri="{FF2B5EF4-FFF2-40B4-BE49-F238E27FC236}">
                <a16:creationId xmlns:a16="http://schemas.microsoft.com/office/drawing/2014/main" id="{A63155E8-0C6C-D4DE-1888-9CB6699A8496}"/>
              </a:ext>
            </a:extLst>
          </p:cNvPr>
          <p:cNvSpPr/>
          <p:nvPr/>
        </p:nvSpPr>
        <p:spPr>
          <a:xfrm rot="19663221">
            <a:off x="6035655" y="1575568"/>
            <a:ext cx="3651220" cy="1592914"/>
          </a:xfrm>
          <a:prstGeom prst="ellipse">
            <a:avLst/>
          </a:prstGeom>
          <a:solidFill>
            <a:schemeClr val="bg1">
              <a:alpha val="4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B5546DB-2FE4-44DA-29F1-17655810B9F4}"/>
              </a:ext>
            </a:extLst>
          </p:cNvPr>
          <p:cNvSpPr/>
          <p:nvPr/>
        </p:nvSpPr>
        <p:spPr>
          <a:xfrm rot="1971932">
            <a:off x="6442276" y="5003364"/>
            <a:ext cx="3237405" cy="1218816"/>
          </a:xfrm>
          <a:prstGeom prst="ellipse">
            <a:avLst/>
          </a:prstGeom>
          <a:solidFill>
            <a:schemeClr val="bg1">
              <a:alpha val="4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electron</a:t>
            </a:r>
            <a:endParaRPr lang="zh-CN" altLang="en-US"/>
          </a:p>
        </p:txBody>
      </p:sp>
      <p:sp>
        <p:nvSpPr>
          <p:cNvPr id="24" name="文本框 23">
            <a:extLst>
              <a:ext uri="{FF2B5EF4-FFF2-40B4-BE49-F238E27FC236}">
                <a16:creationId xmlns:a16="http://schemas.microsoft.com/office/drawing/2014/main" id="{EE4FB04B-F163-0062-79A1-1A3CA17997DB}"/>
              </a:ext>
            </a:extLst>
          </p:cNvPr>
          <p:cNvSpPr txBox="1"/>
          <p:nvPr/>
        </p:nvSpPr>
        <p:spPr>
          <a:xfrm rot="19558078">
            <a:off x="6372043" y="1753476"/>
            <a:ext cx="2943269" cy="1015663"/>
          </a:xfrm>
          <a:prstGeom prst="rect">
            <a:avLst/>
          </a:prstGeom>
          <a:noFill/>
        </p:spPr>
        <p:txBody>
          <a:bodyPr wrap="square">
            <a:spAutoFit/>
          </a:bodyPr>
          <a:lstStyle/>
          <a:p>
            <a:pPr algn="ctr"/>
            <a:r>
              <a:rPr lang="en-US" altLang="zh-CN" sz="2000" b="1" dirty="0">
                <a:latin typeface="Arial Rounded MT Bold" panose="020F0704030504030204" pitchFamily="34" charset="0"/>
                <a:cs typeface="Calibri Light" panose="020F0302020204030204" pitchFamily="34" charset="0"/>
              </a:rPr>
              <a:t>Microcomputer</a:t>
            </a:r>
            <a:r>
              <a:rPr lang="en-US" altLang="zh-CN" dirty="0"/>
              <a:t> </a:t>
            </a:r>
            <a:r>
              <a:rPr lang="en-US" altLang="zh-CN" sz="2000" b="1" dirty="0">
                <a:latin typeface="Arial Rounded MT Bold" panose="020F0704030504030204" pitchFamily="34" charset="0"/>
                <a:cs typeface="Calibri Light" panose="020F0302020204030204" pitchFamily="34" charset="0"/>
              </a:rPr>
              <a:t>principle</a:t>
            </a:r>
            <a:r>
              <a:rPr lang="en-US" altLang="zh-CN" dirty="0"/>
              <a:t> </a:t>
            </a:r>
            <a:r>
              <a:rPr lang="en-US" altLang="zh-CN" sz="2000" b="1" dirty="0">
                <a:latin typeface="Arial Rounded MT Bold" panose="020F0704030504030204" pitchFamily="34" charset="0"/>
                <a:cs typeface="Calibri Light" panose="020F0302020204030204" pitchFamily="34" charset="0"/>
              </a:rPr>
              <a:t>and</a:t>
            </a:r>
            <a:r>
              <a:rPr lang="en-US" altLang="zh-CN" dirty="0"/>
              <a:t> </a:t>
            </a:r>
            <a:r>
              <a:rPr lang="en-US" altLang="zh-CN" sz="2000" b="1" dirty="0">
                <a:latin typeface="Arial Rounded MT Bold" panose="020F0704030504030204" pitchFamily="34" charset="0"/>
                <a:cs typeface="Calibri Light" panose="020F0302020204030204" pitchFamily="34" charset="0"/>
              </a:rPr>
              <a:t>interface</a:t>
            </a:r>
            <a:r>
              <a:rPr lang="en-US" altLang="zh-CN" dirty="0"/>
              <a:t> </a:t>
            </a:r>
            <a:r>
              <a:rPr lang="en-US" altLang="zh-CN" sz="2000" b="1" dirty="0">
                <a:latin typeface="Arial Rounded MT Bold" panose="020F0704030504030204" pitchFamily="34" charset="0"/>
                <a:cs typeface="Calibri Light" panose="020F0302020204030204" pitchFamily="34" charset="0"/>
              </a:rPr>
              <a:t>technology</a:t>
            </a:r>
            <a:endParaRPr lang="zh-CN" altLang="en-US" sz="2000" b="1" dirty="0">
              <a:latin typeface="Arial Rounded MT Bold" panose="020F0704030504030204" pitchFamily="34" charset="0"/>
              <a:cs typeface="Calibri Light" panose="020F0302020204030204" pitchFamily="34" charset="0"/>
            </a:endParaRPr>
          </a:p>
        </p:txBody>
      </p:sp>
      <p:sp>
        <p:nvSpPr>
          <p:cNvPr id="26" name="文本框 25">
            <a:extLst>
              <a:ext uri="{FF2B5EF4-FFF2-40B4-BE49-F238E27FC236}">
                <a16:creationId xmlns:a16="http://schemas.microsoft.com/office/drawing/2014/main" id="{A322E38B-6016-81AC-4DFB-C03615069325}"/>
              </a:ext>
            </a:extLst>
          </p:cNvPr>
          <p:cNvSpPr txBox="1"/>
          <p:nvPr/>
        </p:nvSpPr>
        <p:spPr>
          <a:xfrm rot="2659583">
            <a:off x="7285617" y="5432442"/>
            <a:ext cx="1656352" cy="400110"/>
          </a:xfrm>
          <a:prstGeom prst="rect">
            <a:avLst/>
          </a:prstGeom>
          <a:noFill/>
        </p:spPr>
        <p:txBody>
          <a:bodyPr wrap="square">
            <a:spAutoFit/>
          </a:bodyPr>
          <a:lstStyle/>
          <a:p>
            <a:r>
              <a:rPr lang="en-US" altLang="zh-CN" sz="2000" b="1" dirty="0">
                <a:latin typeface="Arial Rounded MT Bold" panose="020F0704030504030204" pitchFamily="34" charset="0"/>
                <a:cs typeface="Calibri Light" panose="020F0302020204030204" pitchFamily="34" charset="0"/>
              </a:rPr>
              <a:t>electron</a:t>
            </a:r>
            <a:endParaRPr lang="zh-CN" altLang="en-US" sz="2000" b="1" dirty="0">
              <a:latin typeface="Arial Rounded MT Bold" panose="020F0704030504030204" pitchFamily="34" charset="0"/>
              <a:cs typeface="Calibri Light" panose="020F0302020204030204" pitchFamily="34" charset="0"/>
            </a:endParaRPr>
          </a:p>
        </p:txBody>
      </p:sp>
      <p:sp>
        <p:nvSpPr>
          <p:cNvPr id="59" name="椭圆 58">
            <a:extLst>
              <a:ext uri="{FF2B5EF4-FFF2-40B4-BE49-F238E27FC236}">
                <a16:creationId xmlns:a16="http://schemas.microsoft.com/office/drawing/2014/main" id="{3AF1F4C4-A45A-6781-6305-B18644A5B990}"/>
              </a:ext>
            </a:extLst>
          </p:cNvPr>
          <p:cNvSpPr/>
          <p:nvPr/>
        </p:nvSpPr>
        <p:spPr>
          <a:xfrm>
            <a:off x="601488" y="4768193"/>
            <a:ext cx="1778074" cy="799417"/>
          </a:xfrm>
          <a:prstGeom prst="ellipse">
            <a:avLst/>
          </a:prstGeom>
          <a:ln w="381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18C59FB2-D289-FF54-B0A8-9C11AC18BDDC}"/>
              </a:ext>
            </a:extLst>
          </p:cNvPr>
          <p:cNvSpPr/>
          <p:nvPr/>
        </p:nvSpPr>
        <p:spPr>
          <a:xfrm>
            <a:off x="1046138" y="2191903"/>
            <a:ext cx="1693208" cy="851702"/>
          </a:xfrm>
          <a:prstGeom prst="ellipse">
            <a:avLst/>
          </a:prstGeom>
          <a:ln w="381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7E55D7E3-C85D-6267-0D75-843DE8659ADF}"/>
              </a:ext>
            </a:extLst>
          </p:cNvPr>
          <p:cNvSpPr txBox="1"/>
          <p:nvPr/>
        </p:nvSpPr>
        <p:spPr>
          <a:xfrm>
            <a:off x="1003170" y="2369925"/>
            <a:ext cx="1778074" cy="523220"/>
          </a:xfrm>
          <a:prstGeom prst="rect">
            <a:avLst/>
          </a:prstGeom>
          <a:noFill/>
        </p:spPr>
        <p:txBody>
          <a:bodyPr wrap="square">
            <a:spAutoFit/>
          </a:bodyPr>
          <a:lstStyle/>
          <a:p>
            <a:pPr algn="ctr"/>
            <a:r>
              <a:rPr lang="en-US" altLang="zh-CN" sz="1400" b="1" dirty="0">
                <a:solidFill>
                  <a:srgbClr val="FF0000"/>
                </a:solidFill>
                <a:latin typeface="Arial Rounded MT Bold" panose="020F0704030504030204" pitchFamily="34" charset="0"/>
                <a:cs typeface="Calibri Light" panose="020F0302020204030204" pitchFamily="34" charset="0"/>
              </a:rPr>
              <a:t>Electronic</a:t>
            </a:r>
            <a:r>
              <a:rPr lang="en-US" altLang="zh-CN" sz="1200" dirty="0">
                <a:solidFill>
                  <a:srgbClr val="FF0000"/>
                </a:solidFill>
              </a:rPr>
              <a:t> </a:t>
            </a:r>
            <a:r>
              <a:rPr lang="en-US" altLang="zh-CN" sz="1400" b="1" dirty="0">
                <a:solidFill>
                  <a:srgbClr val="FF0000"/>
                </a:solidFill>
                <a:latin typeface="Arial Rounded MT Bold" panose="020F0704030504030204" pitchFamily="34" charset="0"/>
                <a:cs typeface="Calibri Light" panose="020F0302020204030204" pitchFamily="34" charset="0"/>
              </a:rPr>
              <a:t>course</a:t>
            </a:r>
            <a:r>
              <a:rPr lang="en-US" altLang="zh-CN" sz="1200" dirty="0">
                <a:solidFill>
                  <a:srgbClr val="FF0000"/>
                </a:solidFill>
              </a:rPr>
              <a:t> </a:t>
            </a:r>
            <a:r>
              <a:rPr lang="en-US" altLang="zh-CN" sz="1400" b="1" dirty="0">
                <a:solidFill>
                  <a:srgbClr val="FF0000"/>
                </a:solidFill>
                <a:latin typeface="Arial Rounded MT Bold" panose="020F0704030504030204" pitchFamily="34" charset="0"/>
                <a:cs typeface="Calibri Light" panose="020F0302020204030204" pitchFamily="34" charset="0"/>
              </a:rPr>
              <a:t>design</a:t>
            </a:r>
            <a:endParaRPr lang="zh-CN" altLang="en-US" sz="1400" b="1" dirty="0">
              <a:solidFill>
                <a:srgbClr val="FF0000"/>
              </a:solidFill>
              <a:latin typeface="Arial Rounded MT Bold" panose="020F0704030504030204" pitchFamily="34" charset="0"/>
              <a:cs typeface="Calibri Light" panose="020F0302020204030204" pitchFamily="34" charset="0"/>
            </a:endParaRPr>
          </a:p>
        </p:txBody>
      </p:sp>
      <p:sp>
        <p:nvSpPr>
          <p:cNvPr id="64" name="文本框 63">
            <a:extLst>
              <a:ext uri="{FF2B5EF4-FFF2-40B4-BE49-F238E27FC236}">
                <a16:creationId xmlns:a16="http://schemas.microsoft.com/office/drawing/2014/main" id="{2ADC48DD-571E-C031-86B8-C7343435B463}"/>
              </a:ext>
            </a:extLst>
          </p:cNvPr>
          <p:cNvSpPr txBox="1"/>
          <p:nvPr/>
        </p:nvSpPr>
        <p:spPr>
          <a:xfrm>
            <a:off x="663145" y="4861662"/>
            <a:ext cx="1665774" cy="646331"/>
          </a:xfrm>
          <a:prstGeom prst="rect">
            <a:avLst/>
          </a:prstGeom>
          <a:noFill/>
        </p:spPr>
        <p:txBody>
          <a:bodyPr wrap="square">
            <a:spAutoFit/>
          </a:bodyPr>
          <a:lstStyle/>
          <a:p>
            <a:pPr algn="ctr"/>
            <a:r>
              <a:rPr lang="en-US" altLang="zh-CN" sz="1200" b="1" dirty="0">
                <a:solidFill>
                  <a:srgbClr val="FF0000"/>
                </a:solidFill>
                <a:latin typeface="Arial Rounded MT Bold" panose="020F0704030504030204" pitchFamily="34" charset="0"/>
                <a:cs typeface="Calibri Light" panose="020F0302020204030204" pitchFamily="34" charset="0"/>
              </a:rPr>
              <a:t>Course design of power electronics technology</a:t>
            </a:r>
            <a:endParaRPr lang="zh-CN" altLang="en-US" sz="1200" b="1" dirty="0">
              <a:solidFill>
                <a:srgbClr val="FF0000"/>
              </a:solidFill>
              <a:latin typeface="Arial Rounded MT Bold" panose="020F0704030504030204" pitchFamily="34" charset="0"/>
              <a:cs typeface="Calibri Light" panose="020F0302020204030204" pitchFamily="34" charset="0"/>
            </a:endParaRPr>
          </a:p>
        </p:txBody>
      </p:sp>
      <p:sp>
        <p:nvSpPr>
          <p:cNvPr id="65" name="椭圆 64">
            <a:extLst>
              <a:ext uri="{FF2B5EF4-FFF2-40B4-BE49-F238E27FC236}">
                <a16:creationId xmlns:a16="http://schemas.microsoft.com/office/drawing/2014/main" id="{CD033E77-B7DF-00FD-3DA5-24D740E9BACE}"/>
              </a:ext>
            </a:extLst>
          </p:cNvPr>
          <p:cNvSpPr/>
          <p:nvPr/>
        </p:nvSpPr>
        <p:spPr>
          <a:xfrm>
            <a:off x="9561139" y="2191903"/>
            <a:ext cx="1693208" cy="851702"/>
          </a:xfrm>
          <a:prstGeom prst="ellipse">
            <a:avLst/>
          </a:prstGeom>
          <a:ln w="381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055262B-77D9-0CAC-43C2-CAA8E2B8DC14}"/>
              </a:ext>
            </a:extLst>
          </p:cNvPr>
          <p:cNvSpPr/>
          <p:nvPr/>
        </p:nvSpPr>
        <p:spPr>
          <a:xfrm>
            <a:off x="9328750" y="4943118"/>
            <a:ext cx="1693208" cy="851702"/>
          </a:xfrm>
          <a:prstGeom prst="ellipse">
            <a:avLst/>
          </a:prstGeom>
          <a:ln w="381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B3E4188F-3BD0-9C40-AF32-721D1B797FD7}"/>
              </a:ext>
            </a:extLst>
          </p:cNvPr>
          <p:cNvSpPr txBox="1"/>
          <p:nvPr/>
        </p:nvSpPr>
        <p:spPr>
          <a:xfrm>
            <a:off x="9480121" y="2340755"/>
            <a:ext cx="1923025" cy="553998"/>
          </a:xfrm>
          <a:prstGeom prst="rect">
            <a:avLst/>
          </a:prstGeom>
          <a:noFill/>
        </p:spPr>
        <p:txBody>
          <a:bodyPr wrap="square">
            <a:spAutoFit/>
          </a:bodyPr>
          <a:lstStyle/>
          <a:p>
            <a:pPr algn="ctr"/>
            <a:r>
              <a:rPr lang="en-US" altLang="zh-CN" sz="1200" b="1" dirty="0">
                <a:solidFill>
                  <a:srgbClr val="FF0000"/>
                </a:solidFill>
                <a:latin typeface="Arial Rounded MT Bold" panose="020F0704030504030204" pitchFamily="34" charset="0"/>
                <a:cs typeface="Calibri Light" panose="020F0302020204030204" pitchFamily="34" charset="0"/>
              </a:rPr>
              <a:t>Programming</a:t>
            </a:r>
            <a:r>
              <a:rPr lang="en-US" altLang="zh-CN" dirty="0"/>
              <a:t> </a:t>
            </a:r>
            <a:r>
              <a:rPr lang="en-US" altLang="zh-CN" sz="1200" b="1" dirty="0">
                <a:solidFill>
                  <a:srgbClr val="FF0000"/>
                </a:solidFill>
                <a:latin typeface="Arial Rounded MT Bold" panose="020F0704030504030204" pitchFamily="34" charset="0"/>
                <a:cs typeface="Calibri Light" panose="020F0302020204030204" pitchFamily="34" charset="0"/>
              </a:rPr>
              <a:t>and</a:t>
            </a:r>
            <a:r>
              <a:rPr lang="en-US" altLang="zh-CN" dirty="0"/>
              <a:t> </a:t>
            </a:r>
            <a:r>
              <a:rPr lang="en-US" altLang="zh-CN" sz="1200" b="1" dirty="0">
                <a:solidFill>
                  <a:srgbClr val="FF0000"/>
                </a:solidFill>
                <a:latin typeface="Arial Rounded MT Bold" panose="020F0704030504030204" pitchFamily="34" charset="0"/>
                <a:cs typeface="Calibri Light" panose="020F0302020204030204" pitchFamily="34" charset="0"/>
              </a:rPr>
              <a:t>systems</a:t>
            </a:r>
            <a:endParaRPr lang="zh-CN" altLang="en-US" sz="1200" b="1" dirty="0">
              <a:solidFill>
                <a:srgbClr val="FF0000"/>
              </a:solidFill>
              <a:latin typeface="Arial Rounded MT Bold" panose="020F0704030504030204" pitchFamily="34" charset="0"/>
              <a:cs typeface="Calibri Light" panose="020F0302020204030204" pitchFamily="34" charset="0"/>
            </a:endParaRPr>
          </a:p>
        </p:txBody>
      </p:sp>
      <p:sp>
        <p:nvSpPr>
          <p:cNvPr id="70" name="文本框 69">
            <a:extLst>
              <a:ext uri="{FF2B5EF4-FFF2-40B4-BE49-F238E27FC236}">
                <a16:creationId xmlns:a16="http://schemas.microsoft.com/office/drawing/2014/main" id="{B28CE925-F61F-42CF-EFBB-F4295B364704}"/>
              </a:ext>
            </a:extLst>
          </p:cNvPr>
          <p:cNvSpPr txBox="1"/>
          <p:nvPr/>
        </p:nvSpPr>
        <p:spPr>
          <a:xfrm>
            <a:off x="9237238" y="5079518"/>
            <a:ext cx="1734783" cy="553998"/>
          </a:xfrm>
          <a:prstGeom prst="rect">
            <a:avLst/>
          </a:prstGeom>
          <a:noFill/>
        </p:spPr>
        <p:txBody>
          <a:bodyPr wrap="square">
            <a:spAutoFit/>
          </a:bodyPr>
          <a:lstStyle/>
          <a:p>
            <a:pPr algn="ctr"/>
            <a:r>
              <a:rPr lang="en-US" altLang="zh-CN" sz="1200" b="1" dirty="0">
                <a:solidFill>
                  <a:srgbClr val="FF0000"/>
                </a:solidFill>
                <a:latin typeface="Arial Rounded MT Bold" panose="020F0704030504030204" pitchFamily="34" charset="0"/>
                <a:cs typeface="Calibri Light" panose="020F0302020204030204" pitchFamily="34" charset="0"/>
              </a:rPr>
              <a:t>Computer</a:t>
            </a:r>
            <a:r>
              <a:rPr lang="en-US" altLang="zh-CN" dirty="0"/>
              <a:t> </a:t>
            </a:r>
            <a:r>
              <a:rPr lang="en-US" altLang="zh-CN" sz="1200" b="1" dirty="0">
                <a:solidFill>
                  <a:srgbClr val="FF0000"/>
                </a:solidFill>
                <a:latin typeface="Arial Rounded MT Bold" panose="020F0704030504030204" pitchFamily="34" charset="0"/>
                <a:cs typeface="Calibri Light" panose="020F0302020204030204" pitchFamily="34" charset="0"/>
              </a:rPr>
              <a:t>control</a:t>
            </a:r>
            <a:r>
              <a:rPr lang="en-US" altLang="zh-CN" dirty="0"/>
              <a:t> </a:t>
            </a:r>
            <a:r>
              <a:rPr lang="en-US" altLang="zh-CN" sz="1200" b="1" dirty="0">
                <a:solidFill>
                  <a:srgbClr val="FF0000"/>
                </a:solidFill>
                <a:latin typeface="Arial Rounded MT Bold" panose="020F0704030504030204" pitchFamily="34" charset="0"/>
                <a:cs typeface="Calibri Light" panose="020F0302020204030204" pitchFamily="34" charset="0"/>
              </a:rPr>
              <a:t>system</a:t>
            </a:r>
            <a:endParaRPr lang="zh-CN" altLang="en-US" sz="1200" b="1" dirty="0">
              <a:solidFill>
                <a:srgbClr val="FF0000"/>
              </a:solidFill>
              <a:latin typeface="Arial Rounded MT Bold" panose="020F0704030504030204" pitchFamily="34" charset="0"/>
              <a:cs typeface="Calibri Light" panose="020F0302020204030204" pitchFamily="34" charset="0"/>
            </a:endParaRPr>
          </a:p>
        </p:txBody>
      </p:sp>
      <p:sp>
        <p:nvSpPr>
          <p:cNvPr id="71" name="椭圆 70">
            <a:extLst>
              <a:ext uri="{FF2B5EF4-FFF2-40B4-BE49-F238E27FC236}">
                <a16:creationId xmlns:a16="http://schemas.microsoft.com/office/drawing/2014/main" id="{CCC9A3A9-FC3A-6298-4BC3-70461A2A8147}"/>
              </a:ext>
            </a:extLst>
          </p:cNvPr>
          <p:cNvSpPr/>
          <p:nvPr/>
        </p:nvSpPr>
        <p:spPr>
          <a:xfrm>
            <a:off x="4702585" y="1130521"/>
            <a:ext cx="2182703" cy="946610"/>
          </a:xfrm>
          <a:prstGeom prst="ellipse">
            <a:avLst/>
          </a:prstGeom>
          <a:ln w="381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05BE2B51-0703-1164-0CB3-6A9A16FC4952}"/>
              </a:ext>
            </a:extLst>
          </p:cNvPr>
          <p:cNvSpPr/>
          <p:nvPr/>
        </p:nvSpPr>
        <p:spPr>
          <a:xfrm>
            <a:off x="5090546" y="5542069"/>
            <a:ext cx="1693208" cy="851702"/>
          </a:xfrm>
          <a:prstGeom prst="ellipse">
            <a:avLst/>
          </a:prstGeom>
          <a:ln w="381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200F255E-2F25-025F-20DD-4A143CB917AA}"/>
              </a:ext>
            </a:extLst>
          </p:cNvPr>
          <p:cNvSpPr txBox="1"/>
          <p:nvPr/>
        </p:nvSpPr>
        <p:spPr>
          <a:xfrm>
            <a:off x="4702585" y="1246134"/>
            <a:ext cx="2202225" cy="830997"/>
          </a:xfrm>
          <a:prstGeom prst="rect">
            <a:avLst/>
          </a:prstGeom>
          <a:noFill/>
        </p:spPr>
        <p:txBody>
          <a:bodyPr wrap="square">
            <a:spAutoFit/>
          </a:bodyPr>
          <a:lstStyle/>
          <a:p>
            <a:pPr algn="ctr"/>
            <a:r>
              <a:rPr lang="en-US" altLang="zh-CN" sz="1200" b="1" dirty="0">
                <a:solidFill>
                  <a:srgbClr val="FF0000"/>
                </a:solidFill>
                <a:latin typeface="Arial Rounded MT Bold" panose="020F0704030504030204" pitchFamily="34" charset="0"/>
                <a:cs typeface="Calibri Light" panose="020F0302020204030204" pitchFamily="34" charset="0"/>
              </a:rPr>
              <a:t>Introduction</a:t>
            </a:r>
            <a:r>
              <a:rPr lang="en-US" altLang="zh-CN" dirty="0"/>
              <a:t> </a:t>
            </a:r>
            <a:r>
              <a:rPr lang="en-US" altLang="zh-CN" sz="1200" b="1" dirty="0">
                <a:solidFill>
                  <a:srgbClr val="FF0000"/>
                </a:solidFill>
                <a:latin typeface="Arial Rounded MT Bold" panose="020F0704030504030204" pitchFamily="34" charset="0"/>
                <a:cs typeface="Calibri Light" panose="020F0302020204030204" pitchFamily="34" charset="0"/>
              </a:rPr>
              <a:t>to</a:t>
            </a:r>
            <a:r>
              <a:rPr lang="en-US" altLang="zh-CN" dirty="0"/>
              <a:t> </a:t>
            </a:r>
            <a:r>
              <a:rPr lang="en-US" altLang="zh-CN" sz="1200" b="1" dirty="0">
                <a:solidFill>
                  <a:srgbClr val="FF0000"/>
                </a:solidFill>
                <a:latin typeface="Arial Rounded MT Bold" panose="020F0704030504030204" pitchFamily="34" charset="0"/>
                <a:cs typeface="Calibri Light" panose="020F0302020204030204" pitchFamily="34" charset="0"/>
              </a:rPr>
              <a:t>automation</a:t>
            </a:r>
            <a:r>
              <a:rPr lang="en-US" altLang="zh-CN" dirty="0"/>
              <a:t> </a:t>
            </a:r>
            <a:r>
              <a:rPr lang="en-US" altLang="zh-CN" sz="1200" b="1" dirty="0">
                <a:solidFill>
                  <a:srgbClr val="FF0000"/>
                </a:solidFill>
                <a:latin typeface="Arial Rounded MT Bold" panose="020F0704030504030204" pitchFamily="34" charset="0"/>
                <a:cs typeface="Calibri Light" panose="020F0302020204030204" pitchFamily="34" charset="0"/>
              </a:rPr>
              <a:t>and</a:t>
            </a:r>
            <a:r>
              <a:rPr lang="en-US" altLang="zh-CN" dirty="0"/>
              <a:t> </a:t>
            </a:r>
            <a:r>
              <a:rPr lang="en-US" altLang="zh-CN" sz="1200" b="1" dirty="0">
                <a:solidFill>
                  <a:srgbClr val="FF0000"/>
                </a:solidFill>
                <a:latin typeface="Arial Rounded MT Bold" panose="020F0704030504030204" pitchFamily="34" charset="0"/>
                <a:cs typeface="Calibri Light" panose="020F0302020204030204" pitchFamily="34" charset="0"/>
              </a:rPr>
              <a:t>professional</a:t>
            </a:r>
            <a:r>
              <a:rPr lang="en-US" altLang="zh-CN" dirty="0"/>
              <a:t> </a:t>
            </a:r>
            <a:r>
              <a:rPr lang="en-US" altLang="zh-CN" sz="1200" b="1" dirty="0">
                <a:solidFill>
                  <a:srgbClr val="FF0000"/>
                </a:solidFill>
                <a:latin typeface="Arial Rounded MT Bold" panose="020F0704030504030204" pitchFamily="34" charset="0"/>
                <a:cs typeface="Calibri Light" panose="020F0302020204030204" pitchFamily="34" charset="0"/>
              </a:rPr>
              <a:t>orientation</a:t>
            </a:r>
            <a:endParaRPr lang="zh-CN" altLang="en-US" sz="1200" b="1" dirty="0">
              <a:solidFill>
                <a:srgbClr val="FF0000"/>
              </a:solidFill>
              <a:latin typeface="Arial Rounded MT Bold" panose="020F0704030504030204" pitchFamily="34" charset="0"/>
              <a:cs typeface="Calibri Light" panose="020F0302020204030204" pitchFamily="34" charset="0"/>
            </a:endParaRPr>
          </a:p>
        </p:txBody>
      </p:sp>
      <p:sp>
        <p:nvSpPr>
          <p:cNvPr id="76" name="文本框 75">
            <a:extLst>
              <a:ext uri="{FF2B5EF4-FFF2-40B4-BE49-F238E27FC236}">
                <a16:creationId xmlns:a16="http://schemas.microsoft.com/office/drawing/2014/main" id="{F422580F-1B43-CA95-4D30-9722FDEB0427}"/>
              </a:ext>
            </a:extLst>
          </p:cNvPr>
          <p:cNvSpPr txBox="1"/>
          <p:nvPr/>
        </p:nvSpPr>
        <p:spPr>
          <a:xfrm>
            <a:off x="5149499" y="5619329"/>
            <a:ext cx="1499407" cy="553998"/>
          </a:xfrm>
          <a:prstGeom prst="rect">
            <a:avLst/>
          </a:prstGeom>
          <a:noFill/>
        </p:spPr>
        <p:txBody>
          <a:bodyPr wrap="square">
            <a:spAutoFit/>
          </a:bodyPr>
          <a:lstStyle/>
          <a:p>
            <a:pPr algn="ctr"/>
            <a:r>
              <a:rPr lang="en-US" altLang="zh-CN" sz="1200" b="1" dirty="0">
                <a:solidFill>
                  <a:srgbClr val="FF0000"/>
                </a:solidFill>
                <a:latin typeface="Arial Rounded MT Bold" panose="020F0704030504030204" pitchFamily="34" charset="0"/>
                <a:cs typeface="Calibri Light" panose="020F0302020204030204" pitchFamily="34" charset="0"/>
              </a:rPr>
              <a:t>Higher</a:t>
            </a:r>
            <a:r>
              <a:rPr lang="en-US" altLang="zh-CN" dirty="0"/>
              <a:t> </a:t>
            </a:r>
            <a:r>
              <a:rPr lang="en-US" altLang="zh-CN" sz="1200" b="1" dirty="0">
                <a:solidFill>
                  <a:srgbClr val="FF0000"/>
                </a:solidFill>
                <a:latin typeface="Arial Rounded MT Bold" panose="020F0704030504030204" pitchFamily="34" charset="0"/>
                <a:cs typeface="Calibri Light" panose="020F0302020204030204" pitchFamily="34" charset="0"/>
              </a:rPr>
              <a:t>mathematics</a:t>
            </a:r>
            <a:endParaRPr lang="zh-CN" altLang="en-US" sz="1200" b="1" dirty="0">
              <a:solidFill>
                <a:srgbClr val="FF0000"/>
              </a:solidFill>
              <a:latin typeface="Arial Rounded MT Bold" panose="020F0704030504030204" pitchFamily="34" charset="0"/>
              <a:cs typeface="Calibri Light" panose="020F0302020204030204" pitchFamily="34" charset="0"/>
            </a:endParaRPr>
          </a:p>
        </p:txBody>
      </p:sp>
      <p:cxnSp>
        <p:nvCxnSpPr>
          <p:cNvPr id="4" name="直接连接符 3">
            <a:extLst>
              <a:ext uri="{FF2B5EF4-FFF2-40B4-BE49-F238E27FC236}">
                <a16:creationId xmlns:a16="http://schemas.microsoft.com/office/drawing/2014/main" id="{F6603EEF-6F91-9A50-71EA-A433708E600F}"/>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17655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03678-FAA4-E244-3A47-1FCA97EF52AB}"/>
              </a:ext>
            </a:extLst>
          </p:cNvPr>
          <p:cNvSpPr txBox="1"/>
          <p:nvPr/>
        </p:nvSpPr>
        <p:spPr>
          <a:xfrm>
            <a:off x="4860215" y="219787"/>
            <a:ext cx="2314308" cy="523220"/>
          </a:xfrm>
          <a:prstGeom prst="rect">
            <a:avLst/>
          </a:prstGeom>
          <a:noFill/>
        </p:spPr>
        <p:txBody>
          <a:bodyPr wrap="square" rtlCol="0">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PCB Design</a:t>
            </a:r>
            <a:endParaRPr lang="zh-CN" altLang="en-US" sz="2800" b="1" dirty="0">
              <a:latin typeface="Artifakt Element Book" panose="020B0503050000020004" pitchFamily="34" charset="0"/>
              <a:cs typeface="Cascadia Code" panose="020B0609020000020004" pitchFamily="49" charset="0"/>
            </a:endParaRPr>
          </a:p>
        </p:txBody>
      </p:sp>
      <p:pic>
        <p:nvPicPr>
          <p:cNvPr id="4" name="图片 3">
            <a:extLst>
              <a:ext uri="{FF2B5EF4-FFF2-40B4-BE49-F238E27FC236}">
                <a16:creationId xmlns:a16="http://schemas.microsoft.com/office/drawing/2014/main" id="{0321A87B-FBFF-3B12-A436-10F2F51D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85" y="47673"/>
            <a:ext cx="2103864" cy="623712"/>
          </a:xfrm>
          <a:prstGeom prst="rect">
            <a:avLst/>
          </a:prstGeom>
        </p:spPr>
      </p:pic>
      <p:sp>
        <p:nvSpPr>
          <p:cNvPr id="6" name="文本框 5">
            <a:extLst>
              <a:ext uri="{FF2B5EF4-FFF2-40B4-BE49-F238E27FC236}">
                <a16:creationId xmlns:a16="http://schemas.microsoft.com/office/drawing/2014/main" id="{2B484C70-F4C4-2465-9858-7394CE7BBA49}"/>
              </a:ext>
            </a:extLst>
          </p:cNvPr>
          <p:cNvSpPr txBox="1"/>
          <p:nvPr/>
        </p:nvSpPr>
        <p:spPr>
          <a:xfrm>
            <a:off x="170985" y="6395873"/>
            <a:ext cx="2371492" cy="369332"/>
          </a:xfrm>
          <a:prstGeom prst="rect">
            <a:avLst/>
          </a:prstGeom>
          <a:noFill/>
        </p:spPr>
        <p:txBody>
          <a:bodyPr wrap="square">
            <a:spAutoFit/>
          </a:bodyPr>
          <a:lstStyle/>
          <a:p>
            <a:r>
              <a:rPr lang="en-US" altLang="zh-CN" dirty="0"/>
              <a:t>https://www.jlc.com/</a:t>
            </a:r>
            <a:endParaRPr lang="zh-CN" altLang="en-US" dirty="0"/>
          </a:p>
        </p:txBody>
      </p:sp>
      <p:cxnSp>
        <p:nvCxnSpPr>
          <p:cNvPr id="3" name="直接连接符 2">
            <a:extLst>
              <a:ext uri="{FF2B5EF4-FFF2-40B4-BE49-F238E27FC236}">
                <a16:creationId xmlns:a16="http://schemas.microsoft.com/office/drawing/2014/main" id="{33DE8CCA-9E40-ED02-ADCD-E3518A2F4D77}"/>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sp>
        <p:nvSpPr>
          <p:cNvPr id="11" name="文本框 10">
            <a:extLst>
              <a:ext uri="{FF2B5EF4-FFF2-40B4-BE49-F238E27FC236}">
                <a16:creationId xmlns:a16="http://schemas.microsoft.com/office/drawing/2014/main" id="{FF3EBDD6-79F3-529E-B38B-7765D96EDC49}"/>
              </a:ext>
            </a:extLst>
          </p:cNvPr>
          <p:cNvSpPr txBox="1"/>
          <p:nvPr/>
        </p:nvSpPr>
        <p:spPr>
          <a:xfrm>
            <a:off x="1811213" y="5658844"/>
            <a:ext cx="3739664" cy="369332"/>
          </a:xfrm>
          <a:prstGeom prst="rect">
            <a:avLst/>
          </a:prstGeom>
          <a:noFill/>
        </p:spPr>
        <p:txBody>
          <a:bodyPr wrap="square" rtlCol="0">
            <a:spAutoFit/>
          </a:bodyPr>
          <a:lstStyle/>
          <a:p>
            <a:r>
              <a:rPr lang="en-US" altLang="zh-CN" b="1" dirty="0">
                <a:solidFill>
                  <a:srgbClr val="FF0000"/>
                </a:solidFill>
              </a:rPr>
              <a:t>Sensing and control section</a:t>
            </a:r>
            <a:endParaRPr lang="zh-CN" altLang="en-US" b="1" dirty="0">
              <a:solidFill>
                <a:srgbClr val="FF0000"/>
              </a:solidFill>
            </a:endParaRPr>
          </a:p>
        </p:txBody>
      </p:sp>
      <p:sp>
        <p:nvSpPr>
          <p:cNvPr id="16" name="文本框 15">
            <a:extLst>
              <a:ext uri="{FF2B5EF4-FFF2-40B4-BE49-F238E27FC236}">
                <a16:creationId xmlns:a16="http://schemas.microsoft.com/office/drawing/2014/main" id="{7B9238F9-C71E-5C3B-E354-AA928B73E645}"/>
              </a:ext>
            </a:extLst>
          </p:cNvPr>
          <p:cNvSpPr txBox="1"/>
          <p:nvPr/>
        </p:nvSpPr>
        <p:spPr>
          <a:xfrm>
            <a:off x="8447477" y="5658844"/>
            <a:ext cx="1635369" cy="369332"/>
          </a:xfrm>
          <a:prstGeom prst="rect">
            <a:avLst/>
          </a:prstGeom>
          <a:noFill/>
        </p:spPr>
        <p:txBody>
          <a:bodyPr wrap="square">
            <a:spAutoFit/>
          </a:bodyPr>
          <a:lstStyle/>
          <a:p>
            <a:r>
              <a:rPr lang="en-US" altLang="zh-CN" b="1" dirty="0">
                <a:solidFill>
                  <a:srgbClr val="FF0000"/>
                </a:solidFill>
              </a:rPr>
              <a:t>Relay section</a:t>
            </a:r>
            <a:endParaRPr lang="zh-CN" altLang="en-US" b="1" dirty="0">
              <a:solidFill>
                <a:srgbClr val="FF0000"/>
              </a:solidFill>
            </a:endParaRPr>
          </a:p>
        </p:txBody>
      </p:sp>
      <p:pic>
        <p:nvPicPr>
          <p:cNvPr id="7" name="图片 6">
            <a:extLst>
              <a:ext uri="{FF2B5EF4-FFF2-40B4-BE49-F238E27FC236}">
                <a16:creationId xmlns:a16="http://schemas.microsoft.com/office/drawing/2014/main" id="{1B61D3AA-6C03-9395-C215-8435A72C4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3353" y="1230901"/>
            <a:ext cx="3303616" cy="4180854"/>
          </a:xfrm>
          <a:prstGeom prst="rect">
            <a:avLst/>
          </a:prstGeom>
        </p:spPr>
      </p:pic>
      <p:pic>
        <p:nvPicPr>
          <p:cNvPr id="10" name="图片 9">
            <a:extLst>
              <a:ext uri="{FF2B5EF4-FFF2-40B4-BE49-F238E27FC236}">
                <a16:creationId xmlns:a16="http://schemas.microsoft.com/office/drawing/2014/main" id="{FA36C4EF-1BFF-DB44-0F85-67E76D0FE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083" y="1160610"/>
            <a:ext cx="5274974" cy="4251145"/>
          </a:xfrm>
          <a:prstGeom prst="rect">
            <a:avLst/>
          </a:prstGeom>
        </p:spPr>
      </p:pic>
    </p:spTree>
    <p:extLst>
      <p:ext uri="{BB962C8B-B14F-4D97-AF65-F5344CB8AC3E}">
        <p14:creationId xmlns:p14="http://schemas.microsoft.com/office/powerpoint/2010/main" val="2075539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03678-FAA4-E244-3A47-1FCA97EF52AB}"/>
              </a:ext>
            </a:extLst>
          </p:cNvPr>
          <p:cNvSpPr txBox="1"/>
          <p:nvPr/>
        </p:nvSpPr>
        <p:spPr>
          <a:xfrm>
            <a:off x="4860215" y="219787"/>
            <a:ext cx="2314308" cy="523220"/>
          </a:xfrm>
          <a:prstGeom prst="rect">
            <a:avLst/>
          </a:prstGeom>
          <a:noFill/>
        </p:spPr>
        <p:txBody>
          <a:bodyPr wrap="square" rtlCol="0">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PCB Design</a:t>
            </a:r>
            <a:endParaRPr lang="zh-CN" altLang="en-US" sz="2800" b="1" dirty="0">
              <a:latin typeface="Artifakt Element Book" panose="020B0503050000020004" pitchFamily="34" charset="0"/>
              <a:cs typeface="Cascadia Code" panose="020B0609020000020004" pitchFamily="49" charset="0"/>
            </a:endParaRPr>
          </a:p>
        </p:txBody>
      </p:sp>
      <p:pic>
        <p:nvPicPr>
          <p:cNvPr id="4" name="图片 3">
            <a:extLst>
              <a:ext uri="{FF2B5EF4-FFF2-40B4-BE49-F238E27FC236}">
                <a16:creationId xmlns:a16="http://schemas.microsoft.com/office/drawing/2014/main" id="{0321A87B-FBFF-3B12-A436-10F2F51D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85" y="47673"/>
            <a:ext cx="2103864" cy="623712"/>
          </a:xfrm>
          <a:prstGeom prst="rect">
            <a:avLst/>
          </a:prstGeom>
        </p:spPr>
      </p:pic>
      <p:sp>
        <p:nvSpPr>
          <p:cNvPr id="6" name="文本框 5">
            <a:extLst>
              <a:ext uri="{FF2B5EF4-FFF2-40B4-BE49-F238E27FC236}">
                <a16:creationId xmlns:a16="http://schemas.microsoft.com/office/drawing/2014/main" id="{2B484C70-F4C4-2465-9858-7394CE7BBA49}"/>
              </a:ext>
            </a:extLst>
          </p:cNvPr>
          <p:cNvSpPr txBox="1"/>
          <p:nvPr/>
        </p:nvSpPr>
        <p:spPr>
          <a:xfrm>
            <a:off x="170985" y="6395873"/>
            <a:ext cx="2371492" cy="369332"/>
          </a:xfrm>
          <a:prstGeom prst="rect">
            <a:avLst/>
          </a:prstGeom>
          <a:noFill/>
        </p:spPr>
        <p:txBody>
          <a:bodyPr wrap="square">
            <a:spAutoFit/>
          </a:bodyPr>
          <a:lstStyle/>
          <a:p>
            <a:r>
              <a:rPr lang="en-US" altLang="zh-CN" dirty="0"/>
              <a:t>https://www.jlc.com/</a:t>
            </a:r>
            <a:endParaRPr lang="zh-CN" altLang="en-US" dirty="0"/>
          </a:p>
        </p:txBody>
      </p:sp>
      <p:cxnSp>
        <p:nvCxnSpPr>
          <p:cNvPr id="3" name="直接连接符 2">
            <a:extLst>
              <a:ext uri="{FF2B5EF4-FFF2-40B4-BE49-F238E27FC236}">
                <a16:creationId xmlns:a16="http://schemas.microsoft.com/office/drawing/2014/main" id="{33DE8CCA-9E40-ED02-ADCD-E3518A2F4D77}"/>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sp>
        <p:nvSpPr>
          <p:cNvPr id="11" name="文本框 10">
            <a:extLst>
              <a:ext uri="{FF2B5EF4-FFF2-40B4-BE49-F238E27FC236}">
                <a16:creationId xmlns:a16="http://schemas.microsoft.com/office/drawing/2014/main" id="{FF3EBDD6-79F3-529E-B38B-7765D96EDC49}"/>
              </a:ext>
            </a:extLst>
          </p:cNvPr>
          <p:cNvSpPr txBox="1"/>
          <p:nvPr/>
        </p:nvSpPr>
        <p:spPr>
          <a:xfrm>
            <a:off x="4718537" y="5644840"/>
            <a:ext cx="3739664" cy="369332"/>
          </a:xfrm>
          <a:prstGeom prst="rect">
            <a:avLst/>
          </a:prstGeom>
          <a:noFill/>
        </p:spPr>
        <p:txBody>
          <a:bodyPr wrap="square" rtlCol="0">
            <a:spAutoFit/>
          </a:bodyPr>
          <a:lstStyle/>
          <a:p>
            <a:r>
              <a:rPr lang="en-US" altLang="zh-CN" b="1" dirty="0">
                <a:solidFill>
                  <a:srgbClr val="FF0000"/>
                </a:solidFill>
              </a:rPr>
              <a:t>Sensing and control section</a:t>
            </a:r>
            <a:endParaRPr lang="zh-CN" altLang="en-US" b="1" dirty="0">
              <a:solidFill>
                <a:srgbClr val="FF0000"/>
              </a:solidFill>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374ED443-F975-BDED-B624-7D7DEF931153}"/>
                  </a:ext>
                </a:extLst>
              </p:cNvPr>
              <p:cNvGraphicFramePr>
                <a:graphicFrameLocks noChangeAspect="1"/>
              </p:cNvGraphicFramePr>
              <p:nvPr>
                <p:extLst>
                  <p:ext uri="{D42A27DB-BD31-4B8C-83A1-F6EECF244321}">
                    <p14:modId xmlns:p14="http://schemas.microsoft.com/office/powerpoint/2010/main" val="2467078163"/>
                  </p:ext>
                </p:extLst>
              </p:nvPr>
            </p:nvGraphicFramePr>
            <p:xfrm>
              <a:off x="663182" y="1368058"/>
              <a:ext cx="4459465" cy="3748751"/>
            </p:xfrm>
            <a:graphic>
              <a:graphicData uri="http://schemas.microsoft.com/office/drawing/2017/model3d">
                <am3d:model3d r:embed="rId3">
                  <am3d:spPr>
                    <a:xfrm>
                      <a:off x="0" y="0"/>
                      <a:ext cx="4459465" cy="3748751"/>
                    </a:xfrm>
                    <a:prstGeom prst="rect">
                      <a:avLst/>
                    </a:prstGeom>
                  </am3d:spPr>
                  <am3d:camera>
                    <am3d:pos x="0" y="0" z="61112553"/>
                    <am3d:up dx="0" dy="36000000" dz="0"/>
                    <am3d:lookAt x="0" y="0" z="0"/>
                    <am3d:perspective fov="2700000"/>
                  </am3d:camera>
                  <am3d:trans>
                    <am3d:meterPerModelUnit n="9342" d="1000000"/>
                    <am3d:preTrans dx="-16507457" dy="-13429447" dz="-1631161"/>
                    <am3d:scale>
                      <am3d:sx n="1000000" d="1000000"/>
                      <am3d:sy n="1000000" d="1000000"/>
                      <am3d:sz n="1000000" d="1000000"/>
                    </am3d:scale>
                    <am3d:rot ax="29202" ay="-187437" az="-1581"/>
                    <am3d:postTrans dx="0" dy="0" dz="0"/>
                  </am3d:trans>
                  <am3d:raster rName="Office3DRenderer" rVer="16.0.8326">
                    <am3d:blip r:embed="rId4"/>
                  </am3d:raster>
                  <am3d:objViewport viewportSz="62217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374ED443-F975-BDED-B624-7D7DEF931153}"/>
                  </a:ext>
                </a:extLst>
              </p:cNvPr>
              <p:cNvPicPr>
                <a:picLocks noGrp="1" noRot="1" noChangeAspect="1" noMove="1" noResize="1" noEditPoints="1" noAdjustHandles="1" noChangeArrowheads="1" noChangeShapeType="1" noCrop="1"/>
              </p:cNvPicPr>
              <p:nvPr/>
            </p:nvPicPr>
            <p:blipFill>
              <a:blip r:embed="rId4"/>
              <a:stretch>
                <a:fillRect/>
              </a:stretch>
            </p:blipFill>
            <p:spPr>
              <a:xfrm>
                <a:off x="663182" y="1368058"/>
                <a:ext cx="4459465" cy="3748751"/>
              </a:xfrm>
              <a:prstGeom prst="rect">
                <a:avLst/>
              </a:prstGeom>
            </p:spPr>
          </p:pic>
        </mc:Fallback>
      </mc:AlternateContent>
      <p:pic>
        <p:nvPicPr>
          <p:cNvPr id="15" name="图片 14">
            <a:extLst>
              <a:ext uri="{FF2B5EF4-FFF2-40B4-BE49-F238E27FC236}">
                <a16:creationId xmlns:a16="http://schemas.microsoft.com/office/drawing/2014/main" id="{AE6F00A3-B7DA-132C-1C17-F90A03BCB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822242" y="484695"/>
            <a:ext cx="3920208" cy="5671269"/>
          </a:xfrm>
          <a:prstGeom prst="rect">
            <a:avLst/>
          </a:prstGeom>
        </p:spPr>
      </p:pic>
    </p:spTree>
    <p:extLst>
      <p:ext uri="{BB962C8B-B14F-4D97-AF65-F5344CB8AC3E}">
        <p14:creationId xmlns:p14="http://schemas.microsoft.com/office/powerpoint/2010/main" val="670867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03678-FAA4-E244-3A47-1FCA97EF52AB}"/>
              </a:ext>
            </a:extLst>
          </p:cNvPr>
          <p:cNvSpPr txBox="1"/>
          <p:nvPr/>
        </p:nvSpPr>
        <p:spPr>
          <a:xfrm>
            <a:off x="4860215" y="219787"/>
            <a:ext cx="2314308" cy="523220"/>
          </a:xfrm>
          <a:prstGeom prst="rect">
            <a:avLst/>
          </a:prstGeom>
          <a:noFill/>
        </p:spPr>
        <p:txBody>
          <a:bodyPr wrap="square" rtlCol="0">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PCB Design</a:t>
            </a:r>
            <a:endParaRPr lang="zh-CN" altLang="en-US" sz="2800" b="1" dirty="0">
              <a:latin typeface="Artifakt Element Book" panose="020B0503050000020004" pitchFamily="34" charset="0"/>
              <a:cs typeface="Cascadia Code" panose="020B0609020000020004" pitchFamily="49" charset="0"/>
            </a:endParaRPr>
          </a:p>
        </p:txBody>
      </p:sp>
      <p:pic>
        <p:nvPicPr>
          <p:cNvPr id="4" name="图片 3">
            <a:extLst>
              <a:ext uri="{FF2B5EF4-FFF2-40B4-BE49-F238E27FC236}">
                <a16:creationId xmlns:a16="http://schemas.microsoft.com/office/drawing/2014/main" id="{0321A87B-FBFF-3B12-A436-10F2F51D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85" y="47673"/>
            <a:ext cx="2103864" cy="623712"/>
          </a:xfrm>
          <a:prstGeom prst="rect">
            <a:avLst/>
          </a:prstGeom>
        </p:spPr>
      </p:pic>
      <p:sp>
        <p:nvSpPr>
          <p:cNvPr id="6" name="文本框 5">
            <a:extLst>
              <a:ext uri="{FF2B5EF4-FFF2-40B4-BE49-F238E27FC236}">
                <a16:creationId xmlns:a16="http://schemas.microsoft.com/office/drawing/2014/main" id="{2B484C70-F4C4-2465-9858-7394CE7BBA49}"/>
              </a:ext>
            </a:extLst>
          </p:cNvPr>
          <p:cNvSpPr txBox="1"/>
          <p:nvPr/>
        </p:nvSpPr>
        <p:spPr>
          <a:xfrm>
            <a:off x="170985" y="6395873"/>
            <a:ext cx="2371492" cy="369332"/>
          </a:xfrm>
          <a:prstGeom prst="rect">
            <a:avLst/>
          </a:prstGeom>
          <a:noFill/>
        </p:spPr>
        <p:txBody>
          <a:bodyPr wrap="square">
            <a:spAutoFit/>
          </a:bodyPr>
          <a:lstStyle/>
          <a:p>
            <a:r>
              <a:rPr lang="en-US" altLang="zh-CN" dirty="0"/>
              <a:t>https://www.jlc.com/</a:t>
            </a:r>
            <a:endParaRPr lang="zh-CN" altLang="en-US" dirty="0"/>
          </a:p>
        </p:txBody>
      </p:sp>
      <p:cxnSp>
        <p:nvCxnSpPr>
          <p:cNvPr id="3" name="直接连接符 2">
            <a:extLst>
              <a:ext uri="{FF2B5EF4-FFF2-40B4-BE49-F238E27FC236}">
                <a16:creationId xmlns:a16="http://schemas.microsoft.com/office/drawing/2014/main" id="{33DE8CCA-9E40-ED02-ADCD-E3518A2F4D77}"/>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sp>
        <p:nvSpPr>
          <p:cNvPr id="5" name="文本框 4">
            <a:extLst>
              <a:ext uri="{FF2B5EF4-FFF2-40B4-BE49-F238E27FC236}">
                <a16:creationId xmlns:a16="http://schemas.microsoft.com/office/drawing/2014/main" id="{12C6DE07-7196-DF78-F4B2-0E54CB5AA9C1}"/>
              </a:ext>
            </a:extLst>
          </p:cNvPr>
          <p:cNvSpPr txBox="1"/>
          <p:nvPr/>
        </p:nvSpPr>
        <p:spPr>
          <a:xfrm>
            <a:off x="5013812" y="5714828"/>
            <a:ext cx="1635369" cy="369332"/>
          </a:xfrm>
          <a:prstGeom prst="rect">
            <a:avLst/>
          </a:prstGeom>
          <a:noFill/>
        </p:spPr>
        <p:txBody>
          <a:bodyPr wrap="square">
            <a:spAutoFit/>
          </a:bodyPr>
          <a:lstStyle/>
          <a:p>
            <a:r>
              <a:rPr lang="en-US" altLang="zh-CN" b="1" dirty="0">
                <a:solidFill>
                  <a:srgbClr val="FF0000"/>
                </a:solidFill>
              </a:rPr>
              <a:t>Relay section</a:t>
            </a:r>
            <a:endParaRPr lang="zh-CN" altLang="en-US" b="1" dirty="0">
              <a:solidFill>
                <a:srgbClr val="FF0000"/>
              </a:solidFill>
            </a:endParaRPr>
          </a:p>
        </p:txBody>
      </p:sp>
      <mc:AlternateContent xmlns:mc="http://schemas.openxmlformats.org/markup-compatibility/2006">
        <mc:Choice xmlns:am3d="http://schemas.microsoft.com/office/drawing/2017/model3d" Requires="am3d">
          <p:graphicFrame>
            <p:nvGraphicFramePr>
              <p:cNvPr id="8" name="3D 模型 7">
                <a:extLst>
                  <a:ext uri="{FF2B5EF4-FFF2-40B4-BE49-F238E27FC236}">
                    <a16:creationId xmlns:a16="http://schemas.microsoft.com/office/drawing/2014/main" id="{EF144376-CD90-621D-D449-E798A81B933A}"/>
                  </a:ext>
                </a:extLst>
              </p:cNvPr>
              <p:cNvGraphicFramePr>
                <a:graphicFrameLocks noChangeAspect="1"/>
              </p:cNvGraphicFramePr>
              <p:nvPr>
                <p:extLst>
                  <p:ext uri="{D42A27DB-BD31-4B8C-83A1-F6EECF244321}">
                    <p14:modId xmlns:p14="http://schemas.microsoft.com/office/powerpoint/2010/main" val="1869041680"/>
                  </p:ext>
                </p:extLst>
              </p:nvPr>
            </p:nvGraphicFramePr>
            <p:xfrm>
              <a:off x="1248310" y="1497319"/>
              <a:ext cx="2975751" cy="3662432"/>
            </p:xfrm>
            <a:graphic>
              <a:graphicData uri="http://schemas.microsoft.com/office/drawing/2017/model3d">
                <am3d:model3d r:embed="rId3">
                  <am3d:spPr>
                    <a:xfrm>
                      <a:off x="0" y="0"/>
                      <a:ext cx="2975751" cy="3662432"/>
                    </a:xfrm>
                    <a:prstGeom prst="rect">
                      <a:avLst/>
                    </a:prstGeom>
                  </am3d:spPr>
                  <am3d:camera>
                    <am3d:pos x="0" y="0" z="61909860"/>
                    <am3d:up dx="0" dy="36000000" dz="0"/>
                    <am3d:lookAt x="0" y="0" z="0"/>
                    <am3d:perspective fov="2700000"/>
                  </am3d:camera>
                  <am3d:trans>
                    <am3d:meterPerModelUnit n="11738" d="1000000"/>
                    <am3d:preTrans dx="-20339894" dy="19669050" dz="-2916215"/>
                    <am3d:scale>
                      <am3d:sx n="1000000" d="1000000"/>
                      <am3d:sy n="1000000" d="1000000"/>
                      <am3d:sz n="1000000" d="1000000"/>
                    </am3d:scale>
                    <am3d:rot ax="56254" ay="-18760" az="-314"/>
                    <am3d:postTrans dx="0" dy="0" dz="0"/>
                  </am3d:trans>
                  <am3d:raster rName="Office3DRenderer" rVer="16.0.8326">
                    <am3d:blip r:embed="rId4"/>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模型 7">
                <a:extLst>
                  <a:ext uri="{FF2B5EF4-FFF2-40B4-BE49-F238E27FC236}">
                    <a16:creationId xmlns:a16="http://schemas.microsoft.com/office/drawing/2014/main" id="{EF144376-CD90-621D-D449-E798A81B933A}"/>
                  </a:ext>
                </a:extLst>
              </p:cNvPr>
              <p:cNvPicPr>
                <a:picLocks noGrp="1" noRot="1" noChangeAspect="1" noMove="1" noResize="1" noEditPoints="1" noAdjustHandles="1" noChangeArrowheads="1" noChangeShapeType="1" noCrop="1"/>
              </p:cNvPicPr>
              <p:nvPr/>
            </p:nvPicPr>
            <p:blipFill>
              <a:blip r:embed="rId4"/>
              <a:stretch>
                <a:fillRect/>
              </a:stretch>
            </p:blipFill>
            <p:spPr>
              <a:xfrm>
                <a:off x="1248310" y="1497319"/>
                <a:ext cx="2975751" cy="3662432"/>
              </a:xfrm>
              <a:prstGeom prst="rect">
                <a:avLst/>
              </a:prstGeom>
            </p:spPr>
          </p:pic>
        </mc:Fallback>
      </mc:AlternateContent>
      <p:pic>
        <p:nvPicPr>
          <p:cNvPr id="9" name="图片 8">
            <a:extLst>
              <a:ext uri="{FF2B5EF4-FFF2-40B4-BE49-F238E27FC236}">
                <a16:creationId xmlns:a16="http://schemas.microsoft.com/office/drawing/2014/main" id="{9A7A6ACB-0A33-4625-B70B-D15AAA0D5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9369" y="1497319"/>
            <a:ext cx="3552093" cy="3662431"/>
          </a:xfrm>
          <a:prstGeom prst="rect">
            <a:avLst/>
          </a:prstGeom>
        </p:spPr>
      </p:pic>
    </p:spTree>
    <p:extLst>
      <p:ext uri="{BB962C8B-B14F-4D97-AF65-F5344CB8AC3E}">
        <p14:creationId xmlns:p14="http://schemas.microsoft.com/office/powerpoint/2010/main" val="365848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03678-FAA4-E244-3A47-1FCA97EF52AB}"/>
              </a:ext>
            </a:extLst>
          </p:cNvPr>
          <p:cNvSpPr txBox="1"/>
          <p:nvPr/>
        </p:nvSpPr>
        <p:spPr>
          <a:xfrm>
            <a:off x="4860215" y="219787"/>
            <a:ext cx="2314308" cy="523220"/>
          </a:xfrm>
          <a:prstGeom prst="rect">
            <a:avLst/>
          </a:prstGeom>
          <a:noFill/>
        </p:spPr>
        <p:txBody>
          <a:bodyPr wrap="square" rtlCol="0">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PCB Design</a:t>
            </a:r>
            <a:endParaRPr lang="zh-CN" altLang="en-US" sz="2800" b="1" dirty="0">
              <a:latin typeface="Artifakt Element Book" panose="020B0503050000020004" pitchFamily="34" charset="0"/>
              <a:cs typeface="Cascadia Code" panose="020B0609020000020004" pitchFamily="49" charset="0"/>
            </a:endParaRPr>
          </a:p>
        </p:txBody>
      </p:sp>
      <p:pic>
        <p:nvPicPr>
          <p:cNvPr id="4" name="图片 3">
            <a:extLst>
              <a:ext uri="{FF2B5EF4-FFF2-40B4-BE49-F238E27FC236}">
                <a16:creationId xmlns:a16="http://schemas.microsoft.com/office/drawing/2014/main" id="{0321A87B-FBFF-3B12-A436-10F2F51D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31" y="80275"/>
            <a:ext cx="2103864" cy="623712"/>
          </a:xfrm>
          <a:prstGeom prst="rect">
            <a:avLst/>
          </a:prstGeom>
        </p:spPr>
      </p:pic>
      <p:sp>
        <p:nvSpPr>
          <p:cNvPr id="6" name="文本框 5">
            <a:extLst>
              <a:ext uri="{FF2B5EF4-FFF2-40B4-BE49-F238E27FC236}">
                <a16:creationId xmlns:a16="http://schemas.microsoft.com/office/drawing/2014/main" id="{2B484C70-F4C4-2465-9858-7394CE7BBA49}"/>
              </a:ext>
            </a:extLst>
          </p:cNvPr>
          <p:cNvSpPr txBox="1"/>
          <p:nvPr/>
        </p:nvSpPr>
        <p:spPr>
          <a:xfrm>
            <a:off x="170985" y="6395873"/>
            <a:ext cx="2371492" cy="369332"/>
          </a:xfrm>
          <a:prstGeom prst="rect">
            <a:avLst/>
          </a:prstGeom>
          <a:noFill/>
        </p:spPr>
        <p:txBody>
          <a:bodyPr wrap="square">
            <a:spAutoFit/>
          </a:bodyPr>
          <a:lstStyle/>
          <a:p>
            <a:r>
              <a:rPr lang="en-US" altLang="zh-CN" dirty="0"/>
              <a:t>https://www.jlc.com/</a:t>
            </a:r>
            <a:endParaRPr lang="zh-CN" altLang="en-US" dirty="0"/>
          </a:p>
        </p:txBody>
      </p:sp>
      <p:cxnSp>
        <p:nvCxnSpPr>
          <p:cNvPr id="3" name="直接连接符 2">
            <a:extLst>
              <a:ext uri="{FF2B5EF4-FFF2-40B4-BE49-F238E27FC236}">
                <a16:creationId xmlns:a16="http://schemas.microsoft.com/office/drawing/2014/main" id="{33DE8CCA-9E40-ED02-ADCD-E3518A2F4D77}"/>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9" name="图片 8">
            <a:extLst>
              <a:ext uri="{FF2B5EF4-FFF2-40B4-BE49-F238E27FC236}">
                <a16:creationId xmlns:a16="http://schemas.microsoft.com/office/drawing/2014/main" id="{63A6C3D9-416B-DABB-B3FA-A93119CFA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82" y="1579477"/>
            <a:ext cx="3261848" cy="2005480"/>
          </a:xfrm>
          <a:prstGeom prst="rect">
            <a:avLst/>
          </a:prstGeom>
        </p:spPr>
      </p:pic>
      <p:pic>
        <p:nvPicPr>
          <p:cNvPr id="13" name="图片 12">
            <a:extLst>
              <a:ext uri="{FF2B5EF4-FFF2-40B4-BE49-F238E27FC236}">
                <a16:creationId xmlns:a16="http://schemas.microsoft.com/office/drawing/2014/main" id="{8AA41EA8-DE61-21B0-07BC-F3EB3594E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556" y="1579477"/>
            <a:ext cx="3261848" cy="2005480"/>
          </a:xfrm>
          <a:prstGeom prst="rect">
            <a:avLst/>
          </a:prstGeom>
        </p:spPr>
      </p:pic>
      <p:pic>
        <p:nvPicPr>
          <p:cNvPr id="15" name="图片 14">
            <a:extLst>
              <a:ext uri="{FF2B5EF4-FFF2-40B4-BE49-F238E27FC236}">
                <a16:creationId xmlns:a16="http://schemas.microsoft.com/office/drawing/2014/main" id="{9050E7E0-30A5-12AF-A97C-D6D0B7C664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3972" y="1579478"/>
            <a:ext cx="3311568" cy="2005480"/>
          </a:xfrm>
          <a:prstGeom prst="rect">
            <a:avLst/>
          </a:prstGeom>
        </p:spPr>
      </p:pic>
      <p:pic>
        <p:nvPicPr>
          <p:cNvPr id="17" name="图片 16">
            <a:extLst>
              <a:ext uri="{FF2B5EF4-FFF2-40B4-BE49-F238E27FC236}">
                <a16:creationId xmlns:a16="http://schemas.microsoft.com/office/drawing/2014/main" id="{A2E998D8-E243-C91D-4122-275EA7E82F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8061" y="4275782"/>
            <a:ext cx="1600000" cy="1590476"/>
          </a:xfrm>
          <a:prstGeom prst="rect">
            <a:avLst/>
          </a:prstGeom>
        </p:spPr>
      </p:pic>
      <p:pic>
        <p:nvPicPr>
          <p:cNvPr id="19" name="图片 18">
            <a:extLst>
              <a:ext uri="{FF2B5EF4-FFF2-40B4-BE49-F238E27FC236}">
                <a16:creationId xmlns:a16="http://schemas.microsoft.com/office/drawing/2014/main" id="{1F6C8C50-E8C3-1E3E-AD1C-6BD3441C5A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0191" y="4275782"/>
            <a:ext cx="1564661" cy="1590476"/>
          </a:xfrm>
          <a:prstGeom prst="rect">
            <a:avLst/>
          </a:prstGeom>
        </p:spPr>
      </p:pic>
      <p:sp>
        <p:nvSpPr>
          <p:cNvPr id="7" name="文本框 6">
            <a:extLst>
              <a:ext uri="{FF2B5EF4-FFF2-40B4-BE49-F238E27FC236}">
                <a16:creationId xmlns:a16="http://schemas.microsoft.com/office/drawing/2014/main" id="{05D55298-5DBE-AFB6-570D-DDACB5326574}"/>
              </a:ext>
            </a:extLst>
          </p:cNvPr>
          <p:cNvSpPr txBox="1"/>
          <p:nvPr/>
        </p:nvSpPr>
        <p:spPr>
          <a:xfrm>
            <a:off x="143018" y="1049399"/>
            <a:ext cx="2399459" cy="369332"/>
          </a:xfrm>
          <a:prstGeom prst="rect">
            <a:avLst/>
          </a:prstGeom>
          <a:noFill/>
        </p:spPr>
        <p:txBody>
          <a:bodyPr wrap="square">
            <a:spAutoFit/>
          </a:bodyPr>
          <a:lstStyle/>
          <a:p>
            <a:r>
              <a:rPr lang="en-US" altLang="zh-CN" b="1" dirty="0">
                <a:solidFill>
                  <a:srgbClr val="FF0000"/>
                </a:solidFill>
              </a:rPr>
              <a:t>Sensing and control</a:t>
            </a:r>
            <a:endParaRPr lang="zh-CN" altLang="en-US" b="1" dirty="0">
              <a:solidFill>
                <a:srgbClr val="FF0000"/>
              </a:solidFill>
            </a:endParaRPr>
          </a:p>
        </p:txBody>
      </p:sp>
      <p:sp>
        <p:nvSpPr>
          <p:cNvPr id="10" name="文本框 9">
            <a:extLst>
              <a:ext uri="{FF2B5EF4-FFF2-40B4-BE49-F238E27FC236}">
                <a16:creationId xmlns:a16="http://schemas.microsoft.com/office/drawing/2014/main" id="{1C9CA623-E5CD-1FFE-DE25-6239825A3021}"/>
              </a:ext>
            </a:extLst>
          </p:cNvPr>
          <p:cNvSpPr txBox="1"/>
          <p:nvPr/>
        </p:nvSpPr>
        <p:spPr>
          <a:xfrm>
            <a:off x="170985" y="3785538"/>
            <a:ext cx="1635369" cy="369332"/>
          </a:xfrm>
          <a:prstGeom prst="rect">
            <a:avLst/>
          </a:prstGeom>
          <a:noFill/>
        </p:spPr>
        <p:txBody>
          <a:bodyPr wrap="square">
            <a:spAutoFit/>
          </a:bodyPr>
          <a:lstStyle/>
          <a:p>
            <a:r>
              <a:rPr lang="en-US" altLang="zh-CN" b="1" dirty="0">
                <a:solidFill>
                  <a:srgbClr val="FF0000"/>
                </a:solidFill>
              </a:rPr>
              <a:t>Relay section</a:t>
            </a:r>
            <a:endParaRPr lang="zh-CN" altLang="en-US" b="1" dirty="0">
              <a:solidFill>
                <a:srgbClr val="FF0000"/>
              </a:solidFill>
            </a:endParaRPr>
          </a:p>
        </p:txBody>
      </p:sp>
      <p:pic>
        <p:nvPicPr>
          <p:cNvPr id="8" name="图片 7">
            <a:extLst>
              <a:ext uri="{FF2B5EF4-FFF2-40B4-BE49-F238E27FC236}">
                <a16:creationId xmlns:a16="http://schemas.microsoft.com/office/drawing/2014/main" id="{EA968FB8-0581-495B-D995-E435A2941F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50049" y="4275783"/>
            <a:ext cx="1564661" cy="1590476"/>
          </a:xfrm>
          <a:prstGeom prst="rect">
            <a:avLst/>
          </a:prstGeom>
        </p:spPr>
      </p:pic>
    </p:spTree>
    <p:extLst>
      <p:ext uri="{BB962C8B-B14F-4D97-AF65-F5344CB8AC3E}">
        <p14:creationId xmlns:p14="http://schemas.microsoft.com/office/powerpoint/2010/main" val="544933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03678-FAA4-E244-3A47-1FCA97EF52AB}"/>
              </a:ext>
            </a:extLst>
          </p:cNvPr>
          <p:cNvSpPr txBox="1"/>
          <p:nvPr/>
        </p:nvSpPr>
        <p:spPr>
          <a:xfrm>
            <a:off x="4860215" y="219787"/>
            <a:ext cx="2314308" cy="523220"/>
          </a:xfrm>
          <a:prstGeom prst="rect">
            <a:avLst/>
          </a:prstGeom>
          <a:noFill/>
        </p:spPr>
        <p:txBody>
          <a:bodyPr wrap="square" rtlCol="0">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PCB Design</a:t>
            </a:r>
            <a:endParaRPr lang="zh-CN" altLang="en-US" sz="2800" b="1" dirty="0">
              <a:latin typeface="Artifakt Element Book" panose="020B0503050000020004" pitchFamily="34" charset="0"/>
              <a:cs typeface="Cascadia Code" panose="020B0609020000020004" pitchFamily="49" charset="0"/>
            </a:endParaRPr>
          </a:p>
        </p:txBody>
      </p:sp>
      <p:pic>
        <p:nvPicPr>
          <p:cNvPr id="4" name="图片 3">
            <a:extLst>
              <a:ext uri="{FF2B5EF4-FFF2-40B4-BE49-F238E27FC236}">
                <a16:creationId xmlns:a16="http://schemas.microsoft.com/office/drawing/2014/main" id="{0321A87B-FBFF-3B12-A436-10F2F51D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85" y="47673"/>
            <a:ext cx="2103864" cy="623712"/>
          </a:xfrm>
          <a:prstGeom prst="rect">
            <a:avLst/>
          </a:prstGeom>
        </p:spPr>
      </p:pic>
      <p:sp>
        <p:nvSpPr>
          <p:cNvPr id="6" name="文本框 5">
            <a:extLst>
              <a:ext uri="{FF2B5EF4-FFF2-40B4-BE49-F238E27FC236}">
                <a16:creationId xmlns:a16="http://schemas.microsoft.com/office/drawing/2014/main" id="{2B484C70-F4C4-2465-9858-7394CE7BBA49}"/>
              </a:ext>
            </a:extLst>
          </p:cNvPr>
          <p:cNvSpPr txBox="1"/>
          <p:nvPr/>
        </p:nvSpPr>
        <p:spPr>
          <a:xfrm>
            <a:off x="170985" y="6395873"/>
            <a:ext cx="2371492" cy="369332"/>
          </a:xfrm>
          <a:prstGeom prst="rect">
            <a:avLst/>
          </a:prstGeom>
          <a:noFill/>
        </p:spPr>
        <p:txBody>
          <a:bodyPr wrap="square">
            <a:spAutoFit/>
          </a:bodyPr>
          <a:lstStyle/>
          <a:p>
            <a:r>
              <a:rPr lang="en-US" altLang="zh-CN" dirty="0"/>
              <a:t>https://www.jlc.com/</a:t>
            </a:r>
            <a:endParaRPr lang="zh-CN" altLang="en-US" dirty="0"/>
          </a:p>
        </p:txBody>
      </p:sp>
      <p:cxnSp>
        <p:nvCxnSpPr>
          <p:cNvPr id="3" name="直接连接符 2">
            <a:extLst>
              <a:ext uri="{FF2B5EF4-FFF2-40B4-BE49-F238E27FC236}">
                <a16:creationId xmlns:a16="http://schemas.microsoft.com/office/drawing/2014/main" id="{33DE8CCA-9E40-ED02-ADCD-E3518A2F4D77}"/>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7" name="图片 6">
            <a:extLst>
              <a:ext uri="{FF2B5EF4-FFF2-40B4-BE49-F238E27FC236}">
                <a16:creationId xmlns:a16="http://schemas.microsoft.com/office/drawing/2014/main" id="{6DE1893D-DF09-D147-083B-25E928F42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54" y="1476395"/>
            <a:ext cx="4987052" cy="4003431"/>
          </a:xfrm>
          <a:prstGeom prst="rect">
            <a:avLst/>
          </a:prstGeom>
        </p:spPr>
      </p:pic>
      <p:pic>
        <p:nvPicPr>
          <p:cNvPr id="10" name="图片 9">
            <a:extLst>
              <a:ext uri="{FF2B5EF4-FFF2-40B4-BE49-F238E27FC236}">
                <a16:creationId xmlns:a16="http://schemas.microsoft.com/office/drawing/2014/main" id="{D9C6562C-337A-2256-EEC4-5B549C3D0C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903" y="1476394"/>
            <a:ext cx="5090145" cy="4003432"/>
          </a:xfrm>
          <a:prstGeom prst="rect">
            <a:avLst/>
          </a:prstGeom>
        </p:spPr>
      </p:pic>
      <p:sp>
        <p:nvSpPr>
          <p:cNvPr id="11" name="文本框 10">
            <a:extLst>
              <a:ext uri="{FF2B5EF4-FFF2-40B4-BE49-F238E27FC236}">
                <a16:creationId xmlns:a16="http://schemas.microsoft.com/office/drawing/2014/main" id="{FF3EBDD6-79F3-529E-B38B-7765D96EDC49}"/>
              </a:ext>
            </a:extLst>
          </p:cNvPr>
          <p:cNvSpPr txBox="1"/>
          <p:nvPr/>
        </p:nvSpPr>
        <p:spPr>
          <a:xfrm>
            <a:off x="2743198" y="5648822"/>
            <a:ext cx="1184031" cy="369332"/>
          </a:xfrm>
          <a:prstGeom prst="rect">
            <a:avLst/>
          </a:prstGeom>
          <a:noFill/>
        </p:spPr>
        <p:txBody>
          <a:bodyPr wrap="square" rtlCol="0">
            <a:spAutoFit/>
          </a:bodyPr>
          <a:lstStyle/>
          <a:p>
            <a:r>
              <a:rPr lang="en-US" altLang="zh-CN" b="1" dirty="0">
                <a:solidFill>
                  <a:srgbClr val="FF0000"/>
                </a:solidFill>
              </a:rPr>
              <a:t>Top floor</a:t>
            </a:r>
            <a:endParaRPr lang="zh-CN" altLang="en-US" b="1" dirty="0">
              <a:solidFill>
                <a:srgbClr val="FF0000"/>
              </a:solidFill>
            </a:endParaRPr>
          </a:p>
        </p:txBody>
      </p:sp>
      <p:sp>
        <p:nvSpPr>
          <p:cNvPr id="12" name="文本框 11">
            <a:extLst>
              <a:ext uri="{FF2B5EF4-FFF2-40B4-BE49-F238E27FC236}">
                <a16:creationId xmlns:a16="http://schemas.microsoft.com/office/drawing/2014/main" id="{4ABCC355-FB63-D575-0EA7-0C6BB2A1EB64}"/>
              </a:ext>
            </a:extLst>
          </p:cNvPr>
          <p:cNvSpPr txBox="1"/>
          <p:nvPr/>
        </p:nvSpPr>
        <p:spPr>
          <a:xfrm>
            <a:off x="8276491" y="5648822"/>
            <a:ext cx="1547447" cy="369332"/>
          </a:xfrm>
          <a:prstGeom prst="rect">
            <a:avLst/>
          </a:prstGeom>
          <a:noFill/>
        </p:spPr>
        <p:txBody>
          <a:bodyPr wrap="square" rtlCol="0">
            <a:spAutoFit/>
          </a:bodyPr>
          <a:lstStyle/>
          <a:p>
            <a:r>
              <a:rPr lang="en-US" altLang="zh-CN" b="1" dirty="0">
                <a:solidFill>
                  <a:srgbClr val="FF0000"/>
                </a:solidFill>
              </a:rPr>
              <a:t>substratum</a:t>
            </a:r>
            <a:endParaRPr lang="zh-CN" altLang="en-US" b="1" dirty="0">
              <a:solidFill>
                <a:srgbClr val="FF0000"/>
              </a:solidFill>
            </a:endParaRPr>
          </a:p>
        </p:txBody>
      </p:sp>
    </p:spTree>
    <p:extLst>
      <p:ext uri="{BB962C8B-B14F-4D97-AF65-F5344CB8AC3E}">
        <p14:creationId xmlns:p14="http://schemas.microsoft.com/office/powerpoint/2010/main" val="3705636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03678-FAA4-E244-3A47-1FCA97EF52AB}"/>
              </a:ext>
            </a:extLst>
          </p:cNvPr>
          <p:cNvSpPr txBox="1"/>
          <p:nvPr/>
        </p:nvSpPr>
        <p:spPr>
          <a:xfrm>
            <a:off x="4860215" y="219787"/>
            <a:ext cx="2314308" cy="523220"/>
          </a:xfrm>
          <a:prstGeom prst="rect">
            <a:avLst/>
          </a:prstGeom>
          <a:noFill/>
        </p:spPr>
        <p:txBody>
          <a:bodyPr wrap="square" rtlCol="0">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PCB Design</a:t>
            </a:r>
            <a:endParaRPr lang="zh-CN" altLang="en-US" sz="2800" b="1" dirty="0">
              <a:latin typeface="Artifakt Element Book" panose="020B0503050000020004" pitchFamily="34" charset="0"/>
              <a:cs typeface="Cascadia Code" panose="020B0609020000020004" pitchFamily="49" charset="0"/>
            </a:endParaRPr>
          </a:p>
        </p:txBody>
      </p:sp>
      <p:pic>
        <p:nvPicPr>
          <p:cNvPr id="4" name="图片 3">
            <a:extLst>
              <a:ext uri="{FF2B5EF4-FFF2-40B4-BE49-F238E27FC236}">
                <a16:creationId xmlns:a16="http://schemas.microsoft.com/office/drawing/2014/main" id="{0321A87B-FBFF-3B12-A436-10F2F51D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85" y="92795"/>
            <a:ext cx="2103864" cy="623712"/>
          </a:xfrm>
          <a:prstGeom prst="rect">
            <a:avLst/>
          </a:prstGeom>
        </p:spPr>
      </p:pic>
      <p:sp>
        <p:nvSpPr>
          <p:cNvPr id="6" name="文本框 5">
            <a:extLst>
              <a:ext uri="{FF2B5EF4-FFF2-40B4-BE49-F238E27FC236}">
                <a16:creationId xmlns:a16="http://schemas.microsoft.com/office/drawing/2014/main" id="{2B484C70-F4C4-2465-9858-7394CE7BBA49}"/>
              </a:ext>
            </a:extLst>
          </p:cNvPr>
          <p:cNvSpPr txBox="1"/>
          <p:nvPr/>
        </p:nvSpPr>
        <p:spPr>
          <a:xfrm>
            <a:off x="170985" y="6395873"/>
            <a:ext cx="2371492" cy="369332"/>
          </a:xfrm>
          <a:prstGeom prst="rect">
            <a:avLst/>
          </a:prstGeom>
          <a:noFill/>
        </p:spPr>
        <p:txBody>
          <a:bodyPr wrap="square">
            <a:spAutoFit/>
          </a:bodyPr>
          <a:lstStyle/>
          <a:p>
            <a:r>
              <a:rPr lang="en-US" altLang="zh-CN" dirty="0"/>
              <a:t>https://www.jlc.com/</a:t>
            </a:r>
            <a:endParaRPr lang="zh-CN" altLang="en-US" dirty="0"/>
          </a:p>
        </p:txBody>
      </p:sp>
      <p:cxnSp>
        <p:nvCxnSpPr>
          <p:cNvPr id="3" name="直接连接符 2">
            <a:extLst>
              <a:ext uri="{FF2B5EF4-FFF2-40B4-BE49-F238E27FC236}">
                <a16:creationId xmlns:a16="http://schemas.microsoft.com/office/drawing/2014/main" id="{33DE8CCA-9E40-ED02-ADCD-E3518A2F4D77}"/>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7" name="图片 6">
            <a:extLst>
              <a:ext uri="{FF2B5EF4-FFF2-40B4-BE49-F238E27FC236}">
                <a16:creationId xmlns:a16="http://schemas.microsoft.com/office/drawing/2014/main" id="{5458FE6B-C808-0EB9-5B71-FBC2836F1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359" y="1463739"/>
            <a:ext cx="3713059" cy="4028522"/>
          </a:xfrm>
          <a:prstGeom prst="rect">
            <a:avLst/>
          </a:prstGeom>
        </p:spPr>
      </p:pic>
      <p:pic>
        <p:nvPicPr>
          <p:cNvPr id="10" name="图片 9">
            <a:extLst>
              <a:ext uri="{FF2B5EF4-FFF2-40B4-BE49-F238E27FC236}">
                <a16:creationId xmlns:a16="http://schemas.microsoft.com/office/drawing/2014/main" id="{D469340A-2924-24CA-ED2C-86C34E464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074" y="1463739"/>
            <a:ext cx="3713059" cy="4028520"/>
          </a:xfrm>
          <a:prstGeom prst="rect">
            <a:avLst/>
          </a:prstGeom>
        </p:spPr>
      </p:pic>
      <p:sp>
        <p:nvSpPr>
          <p:cNvPr id="11" name="文本框 10">
            <a:extLst>
              <a:ext uri="{FF2B5EF4-FFF2-40B4-BE49-F238E27FC236}">
                <a16:creationId xmlns:a16="http://schemas.microsoft.com/office/drawing/2014/main" id="{75D54627-604F-5640-D1FB-EDC7A9E2E818}"/>
              </a:ext>
            </a:extLst>
          </p:cNvPr>
          <p:cNvSpPr txBox="1"/>
          <p:nvPr/>
        </p:nvSpPr>
        <p:spPr>
          <a:xfrm>
            <a:off x="3089028" y="5569719"/>
            <a:ext cx="1219201" cy="369332"/>
          </a:xfrm>
          <a:prstGeom prst="rect">
            <a:avLst/>
          </a:prstGeom>
          <a:noFill/>
        </p:spPr>
        <p:txBody>
          <a:bodyPr wrap="square" rtlCol="0">
            <a:spAutoFit/>
          </a:bodyPr>
          <a:lstStyle/>
          <a:p>
            <a:r>
              <a:rPr lang="en-US" altLang="zh-CN" b="1" dirty="0">
                <a:solidFill>
                  <a:srgbClr val="FF0000"/>
                </a:solidFill>
              </a:rPr>
              <a:t>Top floor</a:t>
            </a:r>
            <a:endParaRPr lang="zh-CN" altLang="en-US" b="1" dirty="0">
              <a:solidFill>
                <a:srgbClr val="FF0000"/>
              </a:solidFill>
            </a:endParaRPr>
          </a:p>
        </p:txBody>
      </p:sp>
      <p:sp>
        <p:nvSpPr>
          <p:cNvPr id="12" name="文本框 11">
            <a:extLst>
              <a:ext uri="{FF2B5EF4-FFF2-40B4-BE49-F238E27FC236}">
                <a16:creationId xmlns:a16="http://schemas.microsoft.com/office/drawing/2014/main" id="{D35D186A-8882-9499-D3CC-8888BAEB9191}"/>
              </a:ext>
            </a:extLst>
          </p:cNvPr>
          <p:cNvSpPr txBox="1"/>
          <p:nvPr/>
        </p:nvSpPr>
        <p:spPr>
          <a:xfrm>
            <a:off x="7901352" y="5569719"/>
            <a:ext cx="1506417" cy="369332"/>
          </a:xfrm>
          <a:prstGeom prst="rect">
            <a:avLst/>
          </a:prstGeom>
          <a:noFill/>
        </p:spPr>
        <p:txBody>
          <a:bodyPr wrap="square" rtlCol="0">
            <a:spAutoFit/>
          </a:bodyPr>
          <a:lstStyle/>
          <a:p>
            <a:r>
              <a:rPr lang="en-US" altLang="zh-CN" b="1" dirty="0">
                <a:solidFill>
                  <a:srgbClr val="FF0000"/>
                </a:solidFill>
              </a:rPr>
              <a:t>substratum</a:t>
            </a:r>
            <a:endParaRPr lang="zh-CN" altLang="en-US" b="1" dirty="0">
              <a:solidFill>
                <a:srgbClr val="FF0000"/>
              </a:solidFill>
            </a:endParaRPr>
          </a:p>
        </p:txBody>
      </p:sp>
    </p:spTree>
    <p:extLst>
      <p:ext uri="{BB962C8B-B14F-4D97-AF65-F5344CB8AC3E}">
        <p14:creationId xmlns:p14="http://schemas.microsoft.com/office/powerpoint/2010/main" val="1470185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03678-FAA4-E244-3A47-1FCA97EF52AB}"/>
              </a:ext>
            </a:extLst>
          </p:cNvPr>
          <p:cNvSpPr txBox="1"/>
          <p:nvPr/>
        </p:nvSpPr>
        <p:spPr>
          <a:xfrm>
            <a:off x="4860215" y="219787"/>
            <a:ext cx="2314308" cy="523220"/>
          </a:xfrm>
          <a:prstGeom prst="rect">
            <a:avLst/>
          </a:prstGeom>
          <a:noFill/>
        </p:spPr>
        <p:txBody>
          <a:bodyPr wrap="square" rtlCol="0">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PCB Design</a:t>
            </a:r>
            <a:endParaRPr lang="zh-CN" altLang="en-US" sz="2800" b="1" dirty="0">
              <a:latin typeface="Artifakt Element Book" panose="020B0503050000020004" pitchFamily="34" charset="0"/>
              <a:cs typeface="Cascadia Code" panose="020B0609020000020004" pitchFamily="49" charset="0"/>
            </a:endParaRPr>
          </a:p>
        </p:txBody>
      </p:sp>
      <p:pic>
        <p:nvPicPr>
          <p:cNvPr id="4" name="图片 3">
            <a:extLst>
              <a:ext uri="{FF2B5EF4-FFF2-40B4-BE49-F238E27FC236}">
                <a16:creationId xmlns:a16="http://schemas.microsoft.com/office/drawing/2014/main" id="{0321A87B-FBFF-3B12-A436-10F2F51D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119295"/>
            <a:ext cx="2103864" cy="623712"/>
          </a:xfrm>
          <a:prstGeom prst="rect">
            <a:avLst/>
          </a:prstGeom>
        </p:spPr>
      </p:pic>
      <p:sp>
        <p:nvSpPr>
          <p:cNvPr id="6" name="文本框 5">
            <a:extLst>
              <a:ext uri="{FF2B5EF4-FFF2-40B4-BE49-F238E27FC236}">
                <a16:creationId xmlns:a16="http://schemas.microsoft.com/office/drawing/2014/main" id="{2B484C70-F4C4-2465-9858-7394CE7BBA49}"/>
              </a:ext>
            </a:extLst>
          </p:cNvPr>
          <p:cNvSpPr txBox="1"/>
          <p:nvPr/>
        </p:nvSpPr>
        <p:spPr>
          <a:xfrm>
            <a:off x="170985" y="6395873"/>
            <a:ext cx="2371492" cy="369332"/>
          </a:xfrm>
          <a:prstGeom prst="rect">
            <a:avLst/>
          </a:prstGeom>
          <a:noFill/>
        </p:spPr>
        <p:txBody>
          <a:bodyPr wrap="square">
            <a:spAutoFit/>
          </a:bodyPr>
          <a:lstStyle/>
          <a:p>
            <a:r>
              <a:rPr lang="en-US" altLang="zh-CN" dirty="0"/>
              <a:t>https://www.jlc.com/</a:t>
            </a:r>
            <a:endParaRPr lang="zh-CN" altLang="en-US" dirty="0"/>
          </a:p>
        </p:txBody>
      </p:sp>
      <p:cxnSp>
        <p:nvCxnSpPr>
          <p:cNvPr id="3" name="直接连接符 2">
            <a:extLst>
              <a:ext uri="{FF2B5EF4-FFF2-40B4-BE49-F238E27FC236}">
                <a16:creationId xmlns:a16="http://schemas.microsoft.com/office/drawing/2014/main" id="{33DE8CCA-9E40-ED02-ADCD-E3518A2F4D77}"/>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7" name="图片 6">
            <a:extLst>
              <a:ext uri="{FF2B5EF4-FFF2-40B4-BE49-F238E27FC236}">
                <a16:creationId xmlns:a16="http://schemas.microsoft.com/office/drawing/2014/main" id="{A0B9A4CC-001C-9B46-E813-2601B3D16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85" y="1752602"/>
            <a:ext cx="5421181" cy="3663462"/>
          </a:xfrm>
          <a:prstGeom prst="rect">
            <a:avLst/>
          </a:prstGeom>
        </p:spPr>
      </p:pic>
      <p:pic>
        <p:nvPicPr>
          <p:cNvPr id="10" name="图片 9">
            <a:extLst>
              <a:ext uri="{FF2B5EF4-FFF2-40B4-BE49-F238E27FC236}">
                <a16:creationId xmlns:a16="http://schemas.microsoft.com/office/drawing/2014/main" id="{ECE512B8-B7F1-61DE-3221-95255AFA0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631" y="1732874"/>
            <a:ext cx="5240215" cy="3683190"/>
          </a:xfrm>
          <a:prstGeom prst="rect">
            <a:avLst/>
          </a:prstGeom>
        </p:spPr>
      </p:pic>
    </p:spTree>
    <p:extLst>
      <p:ext uri="{BB962C8B-B14F-4D97-AF65-F5344CB8AC3E}">
        <p14:creationId xmlns:p14="http://schemas.microsoft.com/office/powerpoint/2010/main" val="2009460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03678-FAA4-E244-3A47-1FCA97EF52AB}"/>
              </a:ext>
            </a:extLst>
          </p:cNvPr>
          <p:cNvSpPr txBox="1"/>
          <p:nvPr/>
        </p:nvSpPr>
        <p:spPr>
          <a:xfrm>
            <a:off x="4860215" y="219787"/>
            <a:ext cx="2314308" cy="523220"/>
          </a:xfrm>
          <a:prstGeom prst="rect">
            <a:avLst/>
          </a:prstGeom>
          <a:noFill/>
        </p:spPr>
        <p:txBody>
          <a:bodyPr wrap="square" rtlCol="0">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PCB Design</a:t>
            </a:r>
            <a:endParaRPr lang="zh-CN" altLang="en-US" sz="2800" b="1" dirty="0">
              <a:latin typeface="Artifakt Element Book" panose="020B0503050000020004" pitchFamily="34" charset="0"/>
              <a:cs typeface="Cascadia Code" panose="020B0609020000020004" pitchFamily="49" charset="0"/>
            </a:endParaRPr>
          </a:p>
        </p:txBody>
      </p:sp>
      <p:pic>
        <p:nvPicPr>
          <p:cNvPr id="4" name="图片 3">
            <a:extLst>
              <a:ext uri="{FF2B5EF4-FFF2-40B4-BE49-F238E27FC236}">
                <a16:creationId xmlns:a16="http://schemas.microsoft.com/office/drawing/2014/main" id="{0321A87B-FBFF-3B12-A436-10F2F51D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119295"/>
            <a:ext cx="2103864" cy="623712"/>
          </a:xfrm>
          <a:prstGeom prst="rect">
            <a:avLst/>
          </a:prstGeom>
        </p:spPr>
      </p:pic>
      <p:sp>
        <p:nvSpPr>
          <p:cNvPr id="6" name="文本框 5">
            <a:extLst>
              <a:ext uri="{FF2B5EF4-FFF2-40B4-BE49-F238E27FC236}">
                <a16:creationId xmlns:a16="http://schemas.microsoft.com/office/drawing/2014/main" id="{2B484C70-F4C4-2465-9858-7394CE7BBA49}"/>
              </a:ext>
            </a:extLst>
          </p:cNvPr>
          <p:cNvSpPr txBox="1"/>
          <p:nvPr/>
        </p:nvSpPr>
        <p:spPr>
          <a:xfrm>
            <a:off x="170985" y="6395873"/>
            <a:ext cx="2371492" cy="369332"/>
          </a:xfrm>
          <a:prstGeom prst="rect">
            <a:avLst/>
          </a:prstGeom>
          <a:noFill/>
        </p:spPr>
        <p:txBody>
          <a:bodyPr wrap="square">
            <a:spAutoFit/>
          </a:bodyPr>
          <a:lstStyle/>
          <a:p>
            <a:r>
              <a:rPr lang="en-US" altLang="zh-CN" dirty="0"/>
              <a:t>https://www.jlc.com/</a:t>
            </a:r>
            <a:endParaRPr lang="zh-CN" altLang="en-US" dirty="0"/>
          </a:p>
        </p:txBody>
      </p:sp>
      <p:cxnSp>
        <p:nvCxnSpPr>
          <p:cNvPr id="3" name="直接连接符 2">
            <a:extLst>
              <a:ext uri="{FF2B5EF4-FFF2-40B4-BE49-F238E27FC236}">
                <a16:creationId xmlns:a16="http://schemas.microsoft.com/office/drawing/2014/main" id="{33DE8CCA-9E40-ED02-ADCD-E3518A2F4D77}"/>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8" name="图片 7">
            <a:extLst>
              <a:ext uri="{FF2B5EF4-FFF2-40B4-BE49-F238E27FC236}">
                <a16:creationId xmlns:a16="http://schemas.microsoft.com/office/drawing/2014/main" id="{BF75BA43-C414-C8FE-BD82-8C042B3C8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566" y="1752602"/>
            <a:ext cx="5191077" cy="3683189"/>
          </a:xfrm>
          <a:prstGeom prst="rect">
            <a:avLst/>
          </a:prstGeom>
        </p:spPr>
      </p:pic>
      <p:pic>
        <p:nvPicPr>
          <p:cNvPr id="11" name="图片 10">
            <a:extLst>
              <a:ext uri="{FF2B5EF4-FFF2-40B4-BE49-F238E27FC236}">
                <a16:creationId xmlns:a16="http://schemas.microsoft.com/office/drawing/2014/main" id="{DE869B44-5BEA-09BB-B79A-C9B117AF5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705" y="1752602"/>
            <a:ext cx="5334933" cy="3683187"/>
          </a:xfrm>
          <a:prstGeom prst="rect">
            <a:avLst/>
          </a:prstGeom>
        </p:spPr>
      </p:pic>
    </p:spTree>
    <p:extLst>
      <p:ext uri="{BB962C8B-B14F-4D97-AF65-F5344CB8AC3E}">
        <p14:creationId xmlns:p14="http://schemas.microsoft.com/office/powerpoint/2010/main" val="4089740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03678-FAA4-E244-3A47-1FCA97EF52AB}"/>
              </a:ext>
            </a:extLst>
          </p:cNvPr>
          <p:cNvSpPr txBox="1"/>
          <p:nvPr/>
        </p:nvSpPr>
        <p:spPr>
          <a:xfrm>
            <a:off x="4860215" y="219787"/>
            <a:ext cx="2314308" cy="523220"/>
          </a:xfrm>
          <a:prstGeom prst="rect">
            <a:avLst/>
          </a:prstGeom>
          <a:noFill/>
        </p:spPr>
        <p:txBody>
          <a:bodyPr wrap="square" rtlCol="0">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PCB Design</a:t>
            </a:r>
            <a:endParaRPr lang="zh-CN" altLang="en-US" sz="2800" b="1" dirty="0">
              <a:latin typeface="Artifakt Element Book" panose="020B0503050000020004" pitchFamily="34" charset="0"/>
              <a:cs typeface="Cascadia Code" panose="020B0609020000020004" pitchFamily="49" charset="0"/>
            </a:endParaRPr>
          </a:p>
        </p:txBody>
      </p:sp>
      <p:pic>
        <p:nvPicPr>
          <p:cNvPr id="4" name="图片 3">
            <a:extLst>
              <a:ext uri="{FF2B5EF4-FFF2-40B4-BE49-F238E27FC236}">
                <a16:creationId xmlns:a16="http://schemas.microsoft.com/office/drawing/2014/main" id="{0321A87B-FBFF-3B12-A436-10F2F51D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92795"/>
            <a:ext cx="2103864" cy="623712"/>
          </a:xfrm>
          <a:prstGeom prst="rect">
            <a:avLst/>
          </a:prstGeom>
        </p:spPr>
      </p:pic>
      <p:sp>
        <p:nvSpPr>
          <p:cNvPr id="6" name="文本框 5">
            <a:extLst>
              <a:ext uri="{FF2B5EF4-FFF2-40B4-BE49-F238E27FC236}">
                <a16:creationId xmlns:a16="http://schemas.microsoft.com/office/drawing/2014/main" id="{2B484C70-F4C4-2465-9858-7394CE7BBA49}"/>
              </a:ext>
            </a:extLst>
          </p:cNvPr>
          <p:cNvSpPr txBox="1"/>
          <p:nvPr/>
        </p:nvSpPr>
        <p:spPr>
          <a:xfrm>
            <a:off x="170985" y="6395873"/>
            <a:ext cx="2371492" cy="369332"/>
          </a:xfrm>
          <a:prstGeom prst="rect">
            <a:avLst/>
          </a:prstGeom>
          <a:noFill/>
        </p:spPr>
        <p:txBody>
          <a:bodyPr wrap="square">
            <a:spAutoFit/>
          </a:bodyPr>
          <a:lstStyle/>
          <a:p>
            <a:r>
              <a:rPr lang="en-US" altLang="zh-CN" dirty="0"/>
              <a:t>https://www.jlc.com/</a:t>
            </a:r>
            <a:endParaRPr lang="zh-CN" altLang="en-US" dirty="0"/>
          </a:p>
        </p:txBody>
      </p:sp>
      <p:cxnSp>
        <p:nvCxnSpPr>
          <p:cNvPr id="3" name="直接连接符 2">
            <a:extLst>
              <a:ext uri="{FF2B5EF4-FFF2-40B4-BE49-F238E27FC236}">
                <a16:creationId xmlns:a16="http://schemas.microsoft.com/office/drawing/2014/main" id="{33DE8CCA-9E40-ED02-ADCD-E3518A2F4D77}"/>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8" name="图片 7">
            <a:extLst>
              <a:ext uri="{FF2B5EF4-FFF2-40B4-BE49-F238E27FC236}">
                <a16:creationId xmlns:a16="http://schemas.microsoft.com/office/drawing/2014/main" id="{7B8A4D5B-75D5-2764-B555-B20EC5A5C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62" y="1752601"/>
            <a:ext cx="5312816" cy="3683189"/>
          </a:xfrm>
          <a:prstGeom prst="rect">
            <a:avLst/>
          </a:prstGeom>
        </p:spPr>
      </p:pic>
      <p:pic>
        <p:nvPicPr>
          <p:cNvPr id="11" name="图片 10">
            <a:extLst>
              <a:ext uri="{FF2B5EF4-FFF2-40B4-BE49-F238E27FC236}">
                <a16:creationId xmlns:a16="http://schemas.microsoft.com/office/drawing/2014/main" id="{530EAB74-0793-9147-21FE-0726ED171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752601"/>
            <a:ext cx="5462954" cy="3683189"/>
          </a:xfrm>
          <a:prstGeom prst="rect">
            <a:avLst/>
          </a:prstGeom>
        </p:spPr>
      </p:pic>
    </p:spTree>
    <p:extLst>
      <p:ext uri="{BB962C8B-B14F-4D97-AF65-F5344CB8AC3E}">
        <p14:creationId xmlns:p14="http://schemas.microsoft.com/office/powerpoint/2010/main" val="3574678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03678-FAA4-E244-3A47-1FCA97EF52AB}"/>
              </a:ext>
            </a:extLst>
          </p:cNvPr>
          <p:cNvSpPr txBox="1"/>
          <p:nvPr/>
        </p:nvSpPr>
        <p:spPr>
          <a:xfrm>
            <a:off x="4860215" y="219787"/>
            <a:ext cx="2314308" cy="523220"/>
          </a:xfrm>
          <a:prstGeom prst="rect">
            <a:avLst/>
          </a:prstGeom>
          <a:noFill/>
        </p:spPr>
        <p:txBody>
          <a:bodyPr wrap="square" rtlCol="0">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PCB Design</a:t>
            </a:r>
            <a:endParaRPr lang="zh-CN" altLang="en-US" sz="2800" b="1" dirty="0">
              <a:latin typeface="Artifakt Element Book" panose="020B0503050000020004" pitchFamily="34" charset="0"/>
              <a:cs typeface="Cascadia Code" panose="020B0609020000020004" pitchFamily="49" charset="0"/>
            </a:endParaRPr>
          </a:p>
        </p:txBody>
      </p:sp>
      <p:pic>
        <p:nvPicPr>
          <p:cNvPr id="4" name="图片 3">
            <a:extLst>
              <a:ext uri="{FF2B5EF4-FFF2-40B4-BE49-F238E27FC236}">
                <a16:creationId xmlns:a16="http://schemas.microsoft.com/office/drawing/2014/main" id="{0321A87B-FBFF-3B12-A436-10F2F51D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1" y="92795"/>
            <a:ext cx="2103864" cy="623712"/>
          </a:xfrm>
          <a:prstGeom prst="rect">
            <a:avLst/>
          </a:prstGeom>
        </p:spPr>
      </p:pic>
      <p:sp>
        <p:nvSpPr>
          <p:cNvPr id="6" name="文本框 5">
            <a:extLst>
              <a:ext uri="{FF2B5EF4-FFF2-40B4-BE49-F238E27FC236}">
                <a16:creationId xmlns:a16="http://schemas.microsoft.com/office/drawing/2014/main" id="{2B484C70-F4C4-2465-9858-7394CE7BBA49}"/>
              </a:ext>
            </a:extLst>
          </p:cNvPr>
          <p:cNvSpPr txBox="1"/>
          <p:nvPr/>
        </p:nvSpPr>
        <p:spPr>
          <a:xfrm>
            <a:off x="170985" y="6395873"/>
            <a:ext cx="2371492" cy="369332"/>
          </a:xfrm>
          <a:prstGeom prst="rect">
            <a:avLst/>
          </a:prstGeom>
          <a:noFill/>
        </p:spPr>
        <p:txBody>
          <a:bodyPr wrap="square">
            <a:spAutoFit/>
          </a:bodyPr>
          <a:lstStyle/>
          <a:p>
            <a:r>
              <a:rPr lang="en-US" altLang="zh-CN" dirty="0"/>
              <a:t>https://www.jlc.com/</a:t>
            </a:r>
            <a:endParaRPr lang="zh-CN" altLang="en-US" dirty="0"/>
          </a:p>
        </p:txBody>
      </p:sp>
      <p:cxnSp>
        <p:nvCxnSpPr>
          <p:cNvPr id="3" name="直接连接符 2">
            <a:extLst>
              <a:ext uri="{FF2B5EF4-FFF2-40B4-BE49-F238E27FC236}">
                <a16:creationId xmlns:a16="http://schemas.microsoft.com/office/drawing/2014/main" id="{33DE8CCA-9E40-ED02-ADCD-E3518A2F4D77}"/>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8" name="图片 7">
            <a:extLst>
              <a:ext uri="{FF2B5EF4-FFF2-40B4-BE49-F238E27FC236}">
                <a16:creationId xmlns:a16="http://schemas.microsoft.com/office/drawing/2014/main" id="{740E4D41-F51F-E879-FAE8-7D97F35BD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62" y="1752603"/>
            <a:ext cx="5181602" cy="3683190"/>
          </a:xfrm>
          <a:prstGeom prst="rect">
            <a:avLst/>
          </a:prstGeom>
        </p:spPr>
      </p:pic>
      <p:pic>
        <p:nvPicPr>
          <p:cNvPr id="11" name="图片 10">
            <a:extLst>
              <a:ext uri="{FF2B5EF4-FFF2-40B4-BE49-F238E27FC236}">
                <a16:creationId xmlns:a16="http://schemas.microsoft.com/office/drawing/2014/main" id="{0B259508-7868-EF13-256D-3CDD6C3ED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674" y="1752603"/>
            <a:ext cx="5416063" cy="3683187"/>
          </a:xfrm>
          <a:prstGeom prst="rect">
            <a:avLst/>
          </a:prstGeom>
        </p:spPr>
      </p:pic>
    </p:spTree>
    <p:extLst>
      <p:ext uri="{BB962C8B-B14F-4D97-AF65-F5344CB8AC3E}">
        <p14:creationId xmlns:p14="http://schemas.microsoft.com/office/powerpoint/2010/main" val="1312650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FF3847-C68C-D49F-44DC-C63CDEE3A5C8}"/>
              </a:ext>
            </a:extLst>
          </p:cNvPr>
          <p:cNvSpPr txBox="1"/>
          <p:nvPr/>
        </p:nvSpPr>
        <p:spPr>
          <a:xfrm>
            <a:off x="4448107" y="223690"/>
            <a:ext cx="3367542"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Material selection</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B48B899A-9261-8743-5D2D-858435698860}"/>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5" name="图片 4">
            <a:extLst>
              <a:ext uri="{FF2B5EF4-FFF2-40B4-BE49-F238E27FC236}">
                <a16:creationId xmlns:a16="http://schemas.microsoft.com/office/drawing/2014/main" id="{C198C2FE-DBBD-58A0-CCB7-1B1F565B8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021" y="2668214"/>
            <a:ext cx="1969803" cy="1510051"/>
          </a:xfrm>
          <a:prstGeom prst="rect">
            <a:avLst/>
          </a:prstGeom>
        </p:spPr>
      </p:pic>
      <p:sp>
        <p:nvSpPr>
          <p:cNvPr id="6" name="文本框 5">
            <a:extLst>
              <a:ext uri="{FF2B5EF4-FFF2-40B4-BE49-F238E27FC236}">
                <a16:creationId xmlns:a16="http://schemas.microsoft.com/office/drawing/2014/main" id="{0DB99EEF-EDE7-A2E3-F4E9-65196DE2CD04}"/>
              </a:ext>
            </a:extLst>
          </p:cNvPr>
          <p:cNvSpPr txBox="1"/>
          <p:nvPr/>
        </p:nvSpPr>
        <p:spPr>
          <a:xfrm>
            <a:off x="6844289" y="4147301"/>
            <a:ext cx="1821365" cy="369332"/>
          </a:xfrm>
          <a:prstGeom prst="rect">
            <a:avLst/>
          </a:prstGeom>
          <a:noFill/>
        </p:spPr>
        <p:txBody>
          <a:bodyPr wrap="square" rtlCol="0">
            <a:spAutoFit/>
          </a:bodyPr>
          <a:lstStyle/>
          <a:p>
            <a:r>
              <a:rPr lang="en-US" altLang="zh-CN" b="1" dirty="0">
                <a:solidFill>
                  <a:srgbClr val="FF0000"/>
                </a:solidFill>
              </a:rPr>
              <a:t>Jetson Nano</a:t>
            </a:r>
            <a:endParaRPr lang="zh-CN" altLang="en-US" b="1" dirty="0">
              <a:solidFill>
                <a:srgbClr val="FF0000"/>
              </a:solidFill>
            </a:endParaRPr>
          </a:p>
        </p:txBody>
      </p:sp>
      <p:pic>
        <p:nvPicPr>
          <p:cNvPr id="8" name="Picture 2">
            <a:extLst>
              <a:ext uri="{FF2B5EF4-FFF2-40B4-BE49-F238E27FC236}">
                <a16:creationId xmlns:a16="http://schemas.microsoft.com/office/drawing/2014/main" id="{FC2B8A34-A998-73A8-D81E-9EB07650B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897" y="4265403"/>
            <a:ext cx="1314552" cy="1043703"/>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8320BD5A-9C23-C9AC-9950-09FB23819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113" y="1473772"/>
            <a:ext cx="1830741" cy="715701"/>
          </a:xfrm>
          <a:prstGeom prst="rect">
            <a:avLst/>
          </a:prstGeom>
        </p:spPr>
      </p:pic>
      <p:pic>
        <p:nvPicPr>
          <p:cNvPr id="10" name="Picture 2">
            <a:extLst>
              <a:ext uri="{FF2B5EF4-FFF2-40B4-BE49-F238E27FC236}">
                <a16:creationId xmlns:a16="http://schemas.microsoft.com/office/drawing/2014/main" id="{E2F56C33-84BC-A13E-A7F0-1FA35937F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9351" y="3022952"/>
            <a:ext cx="1314552" cy="98574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56AA5FE0-2043-1540-B079-DCEA335594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8624" y="1841593"/>
            <a:ext cx="1055833" cy="898885"/>
          </a:xfrm>
          <a:prstGeom prst="rect">
            <a:avLst/>
          </a:prstGeom>
        </p:spPr>
      </p:pic>
      <p:pic>
        <p:nvPicPr>
          <p:cNvPr id="14" name="图片 13">
            <a:extLst>
              <a:ext uri="{FF2B5EF4-FFF2-40B4-BE49-F238E27FC236}">
                <a16:creationId xmlns:a16="http://schemas.microsoft.com/office/drawing/2014/main" id="{D222705E-CD85-AFF6-225E-95D824AA6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6637" y="2567342"/>
            <a:ext cx="1846867" cy="1610923"/>
          </a:xfrm>
          <a:prstGeom prst="rect">
            <a:avLst/>
          </a:prstGeom>
        </p:spPr>
      </p:pic>
      <p:sp>
        <p:nvSpPr>
          <p:cNvPr id="15" name="文本框 14">
            <a:extLst>
              <a:ext uri="{FF2B5EF4-FFF2-40B4-BE49-F238E27FC236}">
                <a16:creationId xmlns:a16="http://schemas.microsoft.com/office/drawing/2014/main" id="{D6AFE7E3-9F15-E8FE-3E55-6B51EA04E6AB}"/>
              </a:ext>
            </a:extLst>
          </p:cNvPr>
          <p:cNvSpPr txBox="1"/>
          <p:nvPr/>
        </p:nvSpPr>
        <p:spPr>
          <a:xfrm>
            <a:off x="4099778" y="4147301"/>
            <a:ext cx="780586" cy="369332"/>
          </a:xfrm>
          <a:prstGeom prst="rect">
            <a:avLst/>
          </a:prstGeom>
          <a:noFill/>
        </p:spPr>
        <p:txBody>
          <a:bodyPr wrap="square" rtlCol="0">
            <a:spAutoFit/>
          </a:bodyPr>
          <a:lstStyle/>
          <a:p>
            <a:r>
              <a:rPr lang="en-US" altLang="zh-CN" b="1" dirty="0">
                <a:solidFill>
                  <a:srgbClr val="FF0000"/>
                </a:solidFill>
              </a:rPr>
              <a:t>MCU</a:t>
            </a:r>
            <a:endParaRPr lang="zh-CN" altLang="en-US" b="1" dirty="0">
              <a:solidFill>
                <a:srgbClr val="FF0000"/>
              </a:solidFill>
            </a:endParaRPr>
          </a:p>
        </p:txBody>
      </p:sp>
      <p:sp>
        <p:nvSpPr>
          <p:cNvPr id="16" name="矩形: 圆角 15">
            <a:extLst>
              <a:ext uri="{FF2B5EF4-FFF2-40B4-BE49-F238E27FC236}">
                <a16:creationId xmlns:a16="http://schemas.microsoft.com/office/drawing/2014/main" id="{1F4F5520-50D7-C594-9F83-C511724354DA}"/>
              </a:ext>
            </a:extLst>
          </p:cNvPr>
          <p:cNvSpPr/>
          <p:nvPr/>
        </p:nvSpPr>
        <p:spPr>
          <a:xfrm>
            <a:off x="1256395" y="1487110"/>
            <a:ext cx="1565628" cy="4183986"/>
          </a:xfrm>
          <a:prstGeom prst="roundRect">
            <a:avLst/>
          </a:prstGeom>
          <a:solidFill>
            <a:schemeClr val="bg1">
              <a:alpha val="0"/>
            </a:schemeClr>
          </a:solid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F245AE4D-5374-7A8C-B32A-4BDEE09E0D58}"/>
              </a:ext>
            </a:extLst>
          </p:cNvPr>
          <p:cNvSpPr/>
          <p:nvPr/>
        </p:nvSpPr>
        <p:spPr>
          <a:xfrm>
            <a:off x="3431131" y="2498642"/>
            <a:ext cx="5257598" cy="2122671"/>
          </a:xfrm>
          <a:prstGeom prst="roundRect">
            <a:avLst/>
          </a:prstGeom>
          <a:solidFill>
            <a:schemeClr val="bg1">
              <a:alpha val="0"/>
            </a:schemeClr>
          </a:solid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55364D7-A83E-E199-F68D-74B085C0E370}"/>
              </a:ext>
            </a:extLst>
          </p:cNvPr>
          <p:cNvSpPr txBox="1"/>
          <p:nvPr/>
        </p:nvSpPr>
        <p:spPr>
          <a:xfrm>
            <a:off x="1522327" y="5787207"/>
            <a:ext cx="1115122" cy="400110"/>
          </a:xfrm>
          <a:prstGeom prst="rect">
            <a:avLst/>
          </a:prstGeom>
          <a:noFill/>
        </p:spPr>
        <p:txBody>
          <a:bodyPr wrap="square">
            <a:spAutoFit/>
          </a:bodyPr>
          <a:lstStyle/>
          <a:p>
            <a:r>
              <a:rPr lang="en-US" altLang="zh-CN" sz="2000" b="1" dirty="0">
                <a:solidFill>
                  <a:srgbClr val="FF0000"/>
                </a:solidFill>
              </a:rPr>
              <a:t>Sensor</a:t>
            </a:r>
            <a:endParaRPr lang="zh-CN" altLang="en-US" sz="2000" b="1" dirty="0">
              <a:solidFill>
                <a:srgbClr val="FF0000"/>
              </a:solidFill>
            </a:endParaRPr>
          </a:p>
        </p:txBody>
      </p:sp>
      <p:sp>
        <p:nvSpPr>
          <p:cNvPr id="20" name="文本框 19">
            <a:extLst>
              <a:ext uri="{FF2B5EF4-FFF2-40B4-BE49-F238E27FC236}">
                <a16:creationId xmlns:a16="http://schemas.microsoft.com/office/drawing/2014/main" id="{0DF13748-B9CB-C153-9B58-439FEAC5E131}"/>
              </a:ext>
            </a:extLst>
          </p:cNvPr>
          <p:cNvSpPr txBox="1"/>
          <p:nvPr/>
        </p:nvSpPr>
        <p:spPr>
          <a:xfrm>
            <a:off x="5507144" y="4714253"/>
            <a:ext cx="1115122" cy="400110"/>
          </a:xfrm>
          <a:prstGeom prst="rect">
            <a:avLst/>
          </a:prstGeom>
          <a:noFill/>
        </p:spPr>
        <p:txBody>
          <a:bodyPr wrap="square">
            <a:spAutoFit/>
          </a:bodyPr>
          <a:lstStyle/>
          <a:p>
            <a:r>
              <a:rPr lang="en-US" altLang="zh-CN" sz="2000" b="1" dirty="0">
                <a:solidFill>
                  <a:srgbClr val="FF0000"/>
                </a:solidFill>
              </a:rPr>
              <a:t>Control</a:t>
            </a:r>
            <a:endParaRPr lang="zh-CN" altLang="en-US" sz="2000" b="1" dirty="0">
              <a:solidFill>
                <a:srgbClr val="FF0000"/>
              </a:solidFill>
            </a:endParaRPr>
          </a:p>
        </p:txBody>
      </p:sp>
      <p:sp>
        <p:nvSpPr>
          <p:cNvPr id="22" name="矩形: 圆角 21">
            <a:extLst>
              <a:ext uri="{FF2B5EF4-FFF2-40B4-BE49-F238E27FC236}">
                <a16:creationId xmlns:a16="http://schemas.microsoft.com/office/drawing/2014/main" id="{6BF8826C-FA90-A552-536C-D1F970C11ED9}"/>
              </a:ext>
            </a:extLst>
          </p:cNvPr>
          <p:cNvSpPr/>
          <p:nvPr/>
        </p:nvSpPr>
        <p:spPr>
          <a:xfrm>
            <a:off x="626892" y="1074490"/>
            <a:ext cx="11009971" cy="5194610"/>
          </a:xfrm>
          <a:prstGeom prst="roundRect">
            <a:avLst/>
          </a:prstGeom>
          <a:solidFill>
            <a:schemeClr val="accent1">
              <a:alpha val="0"/>
            </a:schemeClr>
          </a:solid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Ambient light</a:t>
            </a:r>
            <a:endParaRPr lang="zh-CN" altLang="en-US"/>
          </a:p>
        </p:txBody>
      </p:sp>
      <p:sp>
        <p:nvSpPr>
          <p:cNvPr id="24" name="文本框 23">
            <a:extLst>
              <a:ext uri="{FF2B5EF4-FFF2-40B4-BE49-F238E27FC236}">
                <a16:creationId xmlns:a16="http://schemas.microsoft.com/office/drawing/2014/main" id="{343B5AEE-3B5A-8A6E-7642-F6A4FBD7E695}"/>
              </a:ext>
            </a:extLst>
          </p:cNvPr>
          <p:cNvSpPr txBox="1"/>
          <p:nvPr/>
        </p:nvSpPr>
        <p:spPr>
          <a:xfrm>
            <a:off x="5502369" y="6328040"/>
            <a:ext cx="1115122" cy="400110"/>
          </a:xfrm>
          <a:prstGeom prst="rect">
            <a:avLst/>
          </a:prstGeom>
          <a:noFill/>
        </p:spPr>
        <p:txBody>
          <a:bodyPr wrap="square">
            <a:spAutoFit/>
          </a:bodyPr>
          <a:lstStyle/>
          <a:p>
            <a:r>
              <a:rPr lang="en-US" altLang="zh-CN" sz="2000" b="1" dirty="0">
                <a:solidFill>
                  <a:srgbClr val="FF0000"/>
                </a:solidFill>
              </a:rPr>
              <a:t>Carrier</a:t>
            </a:r>
            <a:endParaRPr lang="zh-CN" altLang="en-US" sz="2000" b="1" dirty="0">
              <a:solidFill>
                <a:srgbClr val="FF0000"/>
              </a:solidFill>
            </a:endParaRPr>
          </a:p>
        </p:txBody>
      </p:sp>
      <p:sp>
        <p:nvSpPr>
          <p:cNvPr id="26" name="文本框 25">
            <a:extLst>
              <a:ext uri="{FF2B5EF4-FFF2-40B4-BE49-F238E27FC236}">
                <a16:creationId xmlns:a16="http://schemas.microsoft.com/office/drawing/2014/main" id="{FA366115-E866-5049-1A5F-7F6152888265}"/>
              </a:ext>
            </a:extLst>
          </p:cNvPr>
          <p:cNvSpPr txBox="1"/>
          <p:nvPr/>
        </p:nvSpPr>
        <p:spPr>
          <a:xfrm>
            <a:off x="6685144" y="5457592"/>
            <a:ext cx="1846867" cy="369332"/>
          </a:xfrm>
          <a:prstGeom prst="rect">
            <a:avLst/>
          </a:prstGeom>
          <a:noFill/>
        </p:spPr>
        <p:txBody>
          <a:bodyPr wrap="square">
            <a:spAutoFit/>
          </a:bodyPr>
          <a:lstStyle/>
          <a:p>
            <a:r>
              <a:rPr lang="en-US" altLang="zh-CN" b="1" dirty="0">
                <a:solidFill>
                  <a:srgbClr val="FF0000"/>
                </a:solidFill>
              </a:rPr>
              <a:t>Ambient light</a:t>
            </a:r>
            <a:endParaRPr lang="zh-CN" altLang="en-US" b="1" dirty="0">
              <a:solidFill>
                <a:srgbClr val="FF0000"/>
              </a:solidFill>
            </a:endParaRPr>
          </a:p>
        </p:txBody>
      </p:sp>
      <p:pic>
        <p:nvPicPr>
          <p:cNvPr id="4102" name="Picture 6" descr="led3528灯带 12V 24V 60灯 120灯一米 2835滴胶防水软灯条-阿里巴巴">
            <a:extLst>
              <a:ext uri="{FF2B5EF4-FFF2-40B4-BE49-F238E27FC236}">
                <a16:creationId xmlns:a16="http://schemas.microsoft.com/office/drawing/2014/main" id="{B96F6EB3-7116-8A25-624B-9D8D07A73E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005" y="5250228"/>
            <a:ext cx="2020448" cy="824360"/>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圆角 26">
            <a:extLst>
              <a:ext uri="{FF2B5EF4-FFF2-40B4-BE49-F238E27FC236}">
                <a16:creationId xmlns:a16="http://schemas.microsoft.com/office/drawing/2014/main" id="{16F6D313-507E-ED13-91AA-4D94C785F3FE}"/>
              </a:ext>
            </a:extLst>
          </p:cNvPr>
          <p:cNvSpPr/>
          <p:nvPr/>
        </p:nvSpPr>
        <p:spPr>
          <a:xfrm>
            <a:off x="4065331" y="5201147"/>
            <a:ext cx="2469889" cy="778712"/>
          </a:xfrm>
          <a:prstGeom prst="roundRect">
            <a:avLst/>
          </a:prstGeom>
          <a:solidFill>
            <a:schemeClr val="bg1">
              <a:alpha val="0"/>
            </a:schemeClr>
          </a:solid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714B0DE-EE62-33C6-F1D2-CF3125F366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87129" y="4332839"/>
            <a:ext cx="1358753" cy="1131815"/>
          </a:xfrm>
          <a:prstGeom prst="rect">
            <a:avLst/>
          </a:prstGeom>
          <a:solidFill>
            <a:schemeClr val="bg1">
              <a:alpha val="0"/>
            </a:schemeClr>
          </a:solidFill>
        </p:spPr>
      </p:pic>
      <p:sp>
        <p:nvSpPr>
          <p:cNvPr id="11" name="矩形: 圆角 10">
            <a:extLst>
              <a:ext uri="{FF2B5EF4-FFF2-40B4-BE49-F238E27FC236}">
                <a16:creationId xmlns:a16="http://schemas.microsoft.com/office/drawing/2014/main" id="{420FA442-75E9-1394-23A4-E1AE65E7A03A}"/>
              </a:ext>
            </a:extLst>
          </p:cNvPr>
          <p:cNvSpPr/>
          <p:nvPr/>
        </p:nvSpPr>
        <p:spPr>
          <a:xfrm>
            <a:off x="9288924" y="4125972"/>
            <a:ext cx="1731312" cy="1512413"/>
          </a:xfrm>
          <a:prstGeom prst="roundRect">
            <a:avLst/>
          </a:prstGeom>
          <a:solidFill>
            <a:schemeClr val="accent1">
              <a:alpha val="0"/>
            </a:schemeClr>
          </a:solid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2474EC58-F974-1B33-FBE1-786F858B5BA7}"/>
              </a:ext>
            </a:extLst>
          </p:cNvPr>
          <p:cNvSpPr txBox="1"/>
          <p:nvPr/>
        </p:nvSpPr>
        <p:spPr>
          <a:xfrm>
            <a:off x="9754936" y="5638385"/>
            <a:ext cx="998810" cy="369332"/>
          </a:xfrm>
          <a:prstGeom prst="rect">
            <a:avLst/>
          </a:prstGeom>
          <a:noFill/>
        </p:spPr>
        <p:txBody>
          <a:bodyPr wrap="square">
            <a:spAutoFit/>
          </a:bodyPr>
          <a:lstStyle/>
          <a:p>
            <a:r>
              <a:rPr lang="en-US" altLang="zh-CN" b="1" dirty="0">
                <a:solidFill>
                  <a:srgbClr val="FF0000"/>
                </a:solidFill>
              </a:rPr>
              <a:t>Relay</a:t>
            </a:r>
            <a:endParaRPr lang="zh-CN" altLang="en-US" b="1" dirty="0">
              <a:solidFill>
                <a:srgbClr val="FF0000"/>
              </a:solidFill>
            </a:endParaRPr>
          </a:p>
        </p:txBody>
      </p:sp>
      <p:pic>
        <p:nvPicPr>
          <p:cNvPr id="18" name="图片 17">
            <a:extLst>
              <a:ext uri="{FF2B5EF4-FFF2-40B4-BE49-F238E27FC236}">
                <a16:creationId xmlns:a16="http://schemas.microsoft.com/office/drawing/2014/main" id="{DE64848A-72C4-3C09-450F-C23D35DF16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8757" y="1495685"/>
            <a:ext cx="3151201" cy="724443"/>
          </a:xfrm>
          <a:prstGeom prst="rect">
            <a:avLst/>
          </a:prstGeom>
        </p:spPr>
      </p:pic>
      <p:pic>
        <p:nvPicPr>
          <p:cNvPr id="23" name="图片 22">
            <a:extLst>
              <a:ext uri="{FF2B5EF4-FFF2-40B4-BE49-F238E27FC236}">
                <a16:creationId xmlns:a16="http://schemas.microsoft.com/office/drawing/2014/main" id="{0AC93CA4-3117-25EE-0E42-184F39DC87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17491" y="1473772"/>
            <a:ext cx="1940971" cy="760100"/>
          </a:xfrm>
          <a:prstGeom prst="rect">
            <a:avLst/>
          </a:prstGeom>
        </p:spPr>
      </p:pic>
      <p:pic>
        <p:nvPicPr>
          <p:cNvPr id="28" name="图片 27">
            <a:extLst>
              <a:ext uri="{FF2B5EF4-FFF2-40B4-BE49-F238E27FC236}">
                <a16:creationId xmlns:a16="http://schemas.microsoft.com/office/drawing/2014/main" id="{605106E3-9200-1724-1A31-264B6EDB82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99739" y="2403147"/>
            <a:ext cx="1820497" cy="684631"/>
          </a:xfrm>
          <a:prstGeom prst="rect">
            <a:avLst/>
          </a:prstGeom>
        </p:spPr>
      </p:pic>
      <p:pic>
        <p:nvPicPr>
          <p:cNvPr id="30" name="图片 29">
            <a:extLst>
              <a:ext uri="{FF2B5EF4-FFF2-40B4-BE49-F238E27FC236}">
                <a16:creationId xmlns:a16="http://schemas.microsoft.com/office/drawing/2014/main" id="{3C8A84C2-6BFF-14AF-D5C7-DFDC9A3ABD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23420" y="3276889"/>
            <a:ext cx="2284521" cy="553283"/>
          </a:xfrm>
          <a:prstGeom prst="rect">
            <a:avLst/>
          </a:prstGeom>
        </p:spPr>
      </p:pic>
    </p:spTree>
    <p:extLst>
      <p:ext uri="{BB962C8B-B14F-4D97-AF65-F5344CB8AC3E}">
        <p14:creationId xmlns:p14="http://schemas.microsoft.com/office/powerpoint/2010/main" val="2560640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03678-FAA4-E244-3A47-1FCA97EF52AB}"/>
              </a:ext>
            </a:extLst>
          </p:cNvPr>
          <p:cNvSpPr txBox="1"/>
          <p:nvPr/>
        </p:nvSpPr>
        <p:spPr>
          <a:xfrm>
            <a:off x="3332281" y="212474"/>
            <a:ext cx="6059491" cy="523220"/>
          </a:xfrm>
          <a:prstGeom prst="rect">
            <a:avLst/>
          </a:prstGeom>
          <a:noFill/>
        </p:spPr>
        <p:txBody>
          <a:bodyPr wrap="square" rtlCol="0">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Human-computer interaction</a:t>
            </a:r>
            <a:endParaRPr lang="zh-CN" altLang="en-US" sz="2800" b="1" dirty="0">
              <a:latin typeface="Artifakt Element Book" panose="020B0503050000020004" pitchFamily="34" charset="0"/>
              <a:cs typeface="Cascadia Code" panose="020B0609020000020004" pitchFamily="49" charset="0"/>
            </a:endParaRPr>
          </a:p>
        </p:txBody>
      </p:sp>
      <p:cxnSp>
        <p:nvCxnSpPr>
          <p:cNvPr id="3" name="直接连接符 2">
            <a:extLst>
              <a:ext uri="{FF2B5EF4-FFF2-40B4-BE49-F238E27FC236}">
                <a16:creationId xmlns:a16="http://schemas.microsoft.com/office/drawing/2014/main" id="{33DE8CCA-9E40-ED02-ADCD-E3518A2F4D77}"/>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7" name="图片 6">
            <a:extLst>
              <a:ext uri="{FF2B5EF4-FFF2-40B4-BE49-F238E27FC236}">
                <a16:creationId xmlns:a16="http://schemas.microsoft.com/office/drawing/2014/main" id="{F50D86C6-E7DB-F981-1101-FCF40D18B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078" y="1449521"/>
            <a:ext cx="9001613" cy="4727104"/>
          </a:xfrm>
          <a:prstGeom prst="rect">
            <a:avLst/>
          </a:prstGeom>
        </p:spPr>
      </p:pic>
      <p:sp>
        <p:nvSpPr>
          <p:cNvPr id="4" name="文本框 3">
            <a:extLst>
              <a:ext uri="{FF2B5EF4-FFF2-40B4-BE49-F238E27FC236}">
                <a16:creationId xmlns:a16="http://schemas.microsoft.com/office/drawing/2014/main" id="{6EA15864-0EC0-D89C-9EEF-B66D403ECA5A}"/>
              </a:ext>
            </a:extLst>
          </p:cNvPr>
          <p:cNvSpPr txBox="1"/>
          <p:nvPr/>
        </p:nvSpPr>
        <p:spPr>
          <a:xfrm>
            <a:off x="226018" y="1015296"/>
            <a:ext cx="1492537" cy="369332"/>
          </a:xfrm>
          <a:prstGeom prst="rect">
            <a:avLst/>
          </a:prstGeom>
          <a:noFill/>
        </p:spPr>
        <p:txBody>
          <a:bodyPr wrap="square" rtlCol="0">
            <a:spAutoFit/>
          </a:bodyPr>
          <a:lstStyle/>
          <a:p>
            <a:r>
              <a:rPr lang="en-US" altLang="zh-CN" b="1" dirty="0" err="1">
                <a:solidFill>
                  <a:srgbClr val="FF0000"/>
                </a:solidFill>
              </a:rPr>
              <a:t>PyQt</a:t>
            </a:r>
            <a:r>
              <a:rPr lang="en-US" altLang="zh-CN" b="1" dirty="0">
                <a:solidFill>
                  <a:srgbClr val="FF0000"/>
                </a:solidFill>
              </a:rPr>
              <a:t> </a:t>
            </a:r>
            <a:r>
              <a:rPr lang="en-US" altLang="zh-CN" b="1" dirty="0" err="1">
                <a:solidFill>
                  <a:srgbClr val="FF0000"/>
                </a:solidFill>
              </a:rPr>
              <a:t>qml</a:t>
            </a:r>
            <a:endParaRPr lang="zh-CN" altLang="en-US" b="1" dirty="0">
              <a:solidFill>
                <a:srgbClr val="FF0000"/>
              </a:solidFill>
            </a:endParaRPr>
          </a:p>
        </p:txBody>
      </p:sp>
    </p:spTree>
    <p:extLst>
      <p:ext uri="{BB962C8B-B14F-4D97-AF65-F5344CB8AC3E}">
        <p14:creationId xmlns:p14="http://schemas.microsoft.com/office/powerpoint/2010/main" val="1935692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9D14C8E-7264-726E-86CC-C7AA65884B3D}"/>
              </a:ext>
            </a:extLst>
          </p:cNvPr>
          <p:cNvSpPr txBox="1"/>
          <p:nvPr/>
        </p:nvSpPr>
        <p:spPr>
          <a:xfrm>
            <a:off x="2925093" y="195185"/>
            <a:ext cx="609497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Temperature and humidity sensor</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678A6B8E-1087-788E-0E81-10E1B95BB48C}"/>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6" name="图片 5">
            <a:extLst>
              <a:ext uri="{FF2B5EF4-FFF2-40B4-BE49-F238E27FC236}">
                <a16:creationId xmlns:a16="http://schemas.microsoft.com/office/drawing/2014/main" id="{E7BB2D4A-2E56-FB80-AA26-1F4D675E5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5112" y="961288"/>
            <a:ext cx="1291540" cy="1099554"/>
          </a:xfrm>
          <a:prstGeom prst="rect">
            <a:avLst/>
          </a:prstGeom>
        </p:spPr>
      </p:pic>
      <p:sp>
        <p:nvSpPr>
          <p:cNvPr id="7" name="文本框 6">
            <a:extLst>
              <a:ext uri="{FF2B5EF4-FFF2-40B4-BE49-F238E27FC236}">
                <a16:creationId xmlns:a16="http://schemas.microsoft.com/office/drawing/2014/main" id="{C28CFEFC-A412-8339-BA6D-4B7EFA5F50D1}"/>
              </a:ext>
            </a:extLst>
          </p:cNvPr>
          <p:cNvSpPr txBox="1"/>
          <p:nvPr/>
        </p:nvSpPr>
        <p:spPr>
          <a:xfrm>
            <a:off x="167268" y="1114486"/>
            <a:ext cx="3733943" cy="461665"/>
          </a:xfrm>
          <a:prstGeom prst="rect">
            <a:avLst/>
          </a:prstGeom>
          <a:noFill/>
        </p:spPr>
        <p:txBody>
          <a:bodyPr wrap="square">
            <a:spAutoFit/>
          </a:bodyPr>
          <a:lstStyle/>
          <a:p>
            <a:r>
              <a:rPr lang="en-US" altLang="zh-CN" sz="2400" b="1" dirty="0">
                <a:solidFill>
                  <a:srgbClr val="00B050"/>
                </a:solidFill>
                <a:latin typeface="Artifakt Element Black" panose="020B0A03050000020004" pitchFamily="34" charset="0"/>
                <a:ea typeface="Artifakt Element Black" panose="020B0A03050000020004" pitchFamily="34" charset="0"/>
              </a:rPr>
              <a:t>Official</a:t>
            </a:r>
            <a:r>
              <a:rPr lang="en-US" altLang="zh-CN" b="1" dirty="0">
                <a:solidFill>
                  <a:srgbClr val="FF0000"/>
                </a:solidFill>
                <a:latin typeface="Artifakt Element Book" panose="020B0503050000020004" pitchFamily="34" charset="0"/>
                <a:ea typeface="Artifakt Element Book" panose="020B0503050000020004" pitchFamily="34" charset="0"/>
              </a:rPr>
              <a:t> </a:t>
            </a:r>
            <a:r>
              <a:rPr lang="en-US" altLang="zh-CN" sz="2400" b="1" dirty="0">
                <a:solidFill>
                  <a:srgbClr val="00B050"/>
                </a:solidFill>
                <a:latin typeface="Artifakt Element Black" panose="020B0A03050000020004" pitchFamily="34" charset="0"/>
                <a:ea typeface="Artifakt Element Black" panose="020B0A03050000020004" pitchFamily="34" charset="0"/>
              </a:rPr>
              <a:t>parameter</a:t>
            </a:r>
            <a:endParaRPr lang="zh-CN" altLang="en-US" sz="2400" b="1" dirty="0">
              <a:solidFill>
                <a:srgbClr val="00B050"/>
              </a:solidFill>
              <a:latin typeface="Artifakt Element Black" panose="020B0A03050000020004" pitchFamily="34" charset="0"/>
            </a:endParaRPr>
          </a:p>
        </p:txBody>
      </p:sp>
      <p:sp>
        <p:nvSpPr>
          <p:cNvPr id="9" name="文本框 8">
            <a:extLst>
              <a:ext uri="{FF2B5EF4-FFF2-40B4-BE49-F238E27FC236}">
                <a16:creationId xmlns:a16="http://schemas.microsoft.com/office/drawing/2014/main" id="{0B530243-A24A-023B-83EC-75D3F4AFAC99}"/>
              </a:ext>
            </a:extLst>
          </p:cNvPr>
          <p:cNvSpPr txBox="1"/>
          <p:nvPr/>
        </p:nvSpPr>
        <p:spPr>
          <a:xfrm>
            <a:off x="167268" y="1580386"/>
            <a:ext cx="3529218" cy="2554545"/>
          </a:xfrm>
          <a:prstGeom prst="rect">
            <a:avLst/>
          </a:prstGeom>
          <a:noFill/>
        </p:spPr>
        <p:txBody>
          <a:bodyPr wrap="square">
            <a:spAutoFit/>
          </a:bodyPr>
          <a:lstStyle/>
          <a:p>
            <a:r>
              <a:rPr lang="en-US" altLang="zh-CN" sz="1600" b="1" dirty="0"/>
              <a:t>DHT11 Digital Temperature and humidity sensor is a temperature and humidity composite sensor with calibrated digital signal output. It uses dedicated digital module acquisition technology and temperature and humidity sensing technology to ensure high reliability and excellent long-term stability.</a:t>
            </a:r>
          </a:p>
          <a:p>
            <a:endParaRPr lang="zh-CN" altLang="en-US" sz="1600" b="1" dirty="0">
              <a:latin typeface="Calibri Light" panose="020F0302020204030204" pitchFamily="34" charset="0"/>
              <a:cs typeface="Calibri Light" panose="020F0302020204030204" pitchFamily="34" charset="0"/>
            </a:endParaRPr>
          </a:p>
        </p:txBody>
      </p:sp>
      <p:sp>
        <p:nvSpPr>
          <p:cNvPr id="10" name="文本框 9">
            <a:extLst>
              <a:ext uri="{FF2B5EF4-FFF2-40B4-BE49-F238E27FC236}">
                <a16:creationId xmlns:a16="http://schemas.microsoft.com/office/drawing/2014/main" id="{E0C80462-41D6-2C92-E37C-AA11BEC7674A}"/>
              </a:ext>
            </a:extLst>
          </p:cNvPr>
          <p:cNvSpPr txBox="1"/>
          <p:nvPr/>
        </p:nvSpPr>
        <p:spPr>
          <a:xfrm>
            <a:off x="3800300" y="2824389"/>
            <a:ext cx="7645406" cy="1200329"/>
          </a:xfrm>
          <a:prstGeom prst="rect">
            <a:avLst/>
          </a:prstGeom>
          <a:noFill/>
        </p:spPr>
        <p:txBody>
          <a:bodyPr wrap="square">
            <a:spAutoFit/>
          </a:bodyPr>
          <a:lstStyle/>
          <a:p>
            <a:r>
              <a:rPr lang="en-US" altLang="zh-CN" sz="1800" b="1" dirty="0">
                <a:solidFill>
                  <a:srgbClr val="FF0000"/>
                </a:solidFill>
              </a:rPr>
              <a:t>After the user host (MCU) sends a start signal, DHT11 switches from low-power mode to high-speed mode, and when the host start signal ends, DHT11 sends a response signal, sends 40bit data, and triggers a signal acquisition.</a:t>
            </a:r>
            <a:endParaRPr lang="zh-CN" altLang="en-US" sz="1800" b="1" dirty="0">
              <a:solidFill>
                <a:srgbClr val="FF0000"/>
              </a:solidFill>
            </a:endParaRPr>
          </a:p>
        </p:txBody>
      </p:sp>
      <p:pic>
        <p:nvPicPr>
          <p:cNvPr id="12" name="图片 11">
            <a:extLst>
              <a:ext uri="{FF2B5EF4-FFF2-40B4-BE49-F238E27FC236}">
                <a16:creationId xmlns:a16="http://schemas.microsoft.com/office/drawing/2014/main" id="{B506ACD2-B575-ACCA-13AA-47D1C41A5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415" y="1102442"/>
            <a:ext cx="6820767" cy="1237256"/>
          </a:xfrm>
          <a:prstGeom prst="rect">
            <a:avLst/>
          </a:prstGeom>
        </p:spPr>
      </p:pic>
      <p:pic>
        <p:nvPicPr>
          <p:cNvPr id="14" name="图片 13">
            <a:extLst>
              <a:ext uri="{FF2B5EF4-FFF2-40B4-BE49-F238E27FC236}">
                <a16:creationId xmlns:a16="http://schemas.microsoft.com/office/drawing/2014/main" id="{A4B3EF82-745A-5306-98AE-9CC2830C2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68" y="4160858"/>
            <a:ext cx="5868056" cy="2363523"/>
          </a:xfrm>
          <a:prstGeom prst="rect">
            <a:avLst/>
          </a:prstGeom>
        </p:spPr>
      </p:pic>
      <p:pic>
        <p:nvPicPr>
          <p:cNvPr id="17" name="图片 16">
            <a:extLst>
              <a:ext uri="{FF2B5EF4-FFF2-40B4-BE49-F238E27FC236}">
                <a16:creationId xmlns:a16="http://schemas.microsoft.com/office/drawing/2014/main" id="{A6819556-7968-36E2-F98A-8F37B3266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678" y="4080249"/>
            <a:ext cx="5674125" cy="2444132"/>
          </a:xfrm>
          <a:prstGeom prst="rect">
            <a:avLst/>
          </a:prstGeom>
        </p:spPr>
      </p:pic>
      <p:sp>
        <p:nvSpPr>
          <p:cNvPr id="19" name="文本框 18">
            <a:extLst>
              <a:ext uri="{FF2B5EF4-FFF2-40B4-BE49-F238E27FC236}">
                <a16:creationId xmlns:a16="http://schemas.microsoft.com/office/drawing/2014/main" id="{B1E2D85E-6553-E78E-75B5-7F296ACB29B7}"/>
              </a:ext>
            </a:extLst>
          </p:cNvPr>
          <p:cNvSpPr txBox="1"/>
          <p:nvPr/>
        </p:nvSpPr>
        <p:spPr>
          <a:xfrm>
            <a:off x="5972578" y="2442094"/>
            <a:ext cx="2793591" cy="369332"/>
          </a:xfrm>
          <a:prstGeom prst="rect">
            <a:avLst/>
          </a:prstGeom>
          <a:noFill/>
        </p:spPr>
        <p:txBody>
          <a:bodyPr wrap="square">
            <a:spAutoFit/>
          </a:bodyPr>
          <a:lstStyle/>
          <a:p>
            <a:r>
              <a:rPr lang="en-US" altLang="zh-CN" b="1" dirty="0" err="1">
                <a:solidFill>
                  <a:srgbClr val="FF0000"/>
                </a:solidFill>
              </a:rPr>
              <a:t>Unibus</a:t>
            </a:r>
            <a:r>
              <a:rPr lang="en-US" altLang="zh-CN" b="1" dirty="0">
                <a:solidFill>
                  <a:srgbClr val="FF0000"/>
                </a:solidFill>
              </a:rPr>
              <a:t> communication</a:t>
            </a:r>
            <a:endParaRPr lang="zh-CN" altLang="en-US" b="1" dirty="0">
              <a:solidFill>
                <a:srgbClr val="FF0000"/>
              </a:solidFill>
            </a:endParaRPr>
          </a:p>
        </p:txBody>
      </p:sp>
    </p:spTree>
    <p:extLst>
      <p:ext uri="{BB962C8B-B14F-4D97-AF65-F5344CB8AC3E}">
        <p14:creationId xmlns:p14="http://schemas.microsoft.com/office/powerpoint/2010/main" val="1847985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9D14C8E-7264-726E-86CC-C7AA65884B3D}"/>
              </a:ext>
            </a:extLst>
          </p:cNvPr>
          <p:cNvSpPr txBox="1"/>
          <p:nvPr/>
        </p:nvSpPr>
        <p:spPr>
          <a:xfrm>
            <a:off x="2925093" y="195185"/>
            <a:ext cx="609497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Temperature and humidity sensor</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678A6B8E-1087-788E-0E81-10E1B95BB48C}"/>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6" name="图片 5">
            <a:extLst>
              <a:ext uri="{FF2B5EF4-FFF2-40B4-BE49-F238E27FC236}">
                <a16:creationId xmlns:a16="http://schemas.microsoft.com/office/drawing/2014/main" id="{E7BB2D4A-2E56-FB80-AA26-1F4D675E5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5112" y="961288"/>
            <a:ext cx="1291540" cy="1099554"/>
          </a:xfrm>
          <a:prstGeom prst="rect">
            <a:avLst/>
          </a:prstGeom>
        </p:spPr>
      </p:pic>
      <p:sp>
        <p:nvSpPr>
          <p:cNvPr id="5" name="文本框 4">
            <a:extLst>
              <a:ext uri="{FF2B5EF4-FFF2-40B4-BE49-F238E27FC236}">
                <a16:creationId xmlns:a16="http://schemas.microsoft.com/office/drawing/2014/main" id="{D41BFB53-7873-CDBB-1184-E2C2577863AC}"/>
              </a:ext>
            </a:extLst>
          </p:cNvPr>
          <p:cNvSpPr txBox="1"/>
          <p:nvPr/>
        </p:nvSpPr>
        <p:spPr>
          <a:xfrm>
            <a:off x="195347" y="1041092"/>
            <a:ext cx="10422345" cy="1477328"/>
          </a:xfrm>
          <a:prstGeom prst="rect">
            <a:avLst/>
          </a:prstGeom>
          <a:noFill/>
        </p:spPr>
        <p:txBody>
          <a:bodyPr wrap="square">
            <a:spAutoFit/>
          </a:bodyPr>
          <a:lstStyle/>
          <a:p>
            <a:pPr marL="342900" indent="-342900">
              <a:buAutoNum type="arabicPeriod"/>
            </a:pPr>
            <a:r>
              <a:rPr lang="en-US" altLang="zh-CN" b="1" dirty="0">
                <a:solidFill>
                  <a:srgbClr val="FF0000"/>
                </a:solidFill>
              </a:rPr>
              <a:t>The temperature and humidity values read each time are the result of the last measurement. To obtain real-time data, read the temperature and humidity values twice in a row, but do not read the sensor multiple times in a row.</a:t>
            </a:r>
          </a:p>
          <a:p>
            <a:pPr marL="342900" indent="-342900">
              <a:buAutoNum type="arabicPeriod"/>
            </a:pPr>
            <a:r>
              <a:rPr lang="en-US" altLang="zh-CN" b="1" dirty="0">
                <a:solidFill>
                  <a:srgbClr val="FF0000"/>
                </a:solidFill>
              </a:rPr>
              <a:t>If the power supply part fluctuates, it will affect the temperature. If a switching power supply is used, the temperature will jump.</a:t>
            </a:r>
            <a:endParaRPr lang="zh-CN" altLang="en-US" b="1" dirty="0">
              <a:solidFill>
                <a:srgbClr val="FF0000"/>
              </a:solidFill>
            </a:endParaRPr>
          </a:p>
        </p:txBody>
      </p:sp>
      <p:sp>
        <p:nvSpPr>
          <p:cNvPr id="11" name="文本框 10">
            <a:extLst>
              <a:ext uri="{FF2B5EF4-FFF2-40B4-BE49-F238E27FC236}">
                <a16:creationId xmlns:a16="http://schemas.microsoft.com/office/drawing/2014/main" id="{41685B66-153F-4A7C-9C21-8E2AD05D0F11}"/>
              </a:ext>
            </a:extLst>
          </p:cNvPr>
          <p:cNvSpPr txBox="1"/>
          <p:nvPr/>
        </p:nvSpPr>
        <p:spPr>
          <a:xfrm>
            <a:off x="232488" y="2509104"/>
            <a:ext cx="11727021" cy="3416320"/>
          </a:xfrm>
          <a:prstGeom prst="rect">
            <a:avLst/>
          </a:prstGeom>
          <a:noFill/>
        </p:spPr>
        <p:txBody>
          <a:bodyPr wrap="square">
            <a:spAutoFit/>
          </a:bodyPr>
          <a:lstStyle/>
          <a:p>
            <a:r>
              <a:rPr lang="en-US" altLang="zh-CN" b="1" dirty="0">
                <a:solidFill>
                  <a:srgbClr val="FF0000"/>
                </a:solidFill>
              </a:rPr>
              <a:t>Capacitive humidity sensor is composed of a plate and a polymer film between it: when the ambient humidity changes, the water content in the polymer film changes, resulting in a change in the permittivity of the capacitor, which leads to a change in the capacitance of the sensor. The current ambient humidity can be calculated by measuring the capacitance value.</a:t>
            </a:r>
          </a:p>
          <a:p>
            <a:r>
              <a:rPr lang="en-US" altLang="zh-CN" b="1" dirty="0"/>
              <a:t>As an inertial component, the voltage at both ends of the humidity capacitor cannot change suddenly and follows certain rules. Since the charging characteristics are affected by both the resistance R and the capacitance C in the line, the time constant of the RC circuit is defined as τ=RC. The voltage values at both ends of the capacitor at any time can be determined by formulas [1] and [2].</a:t>
            </a:r>
          </a:p>
          <a:p>
            <a:r>
              <a:rPr lang="en-US" altLang="zh-CN" b="1" dirty="0"/>
              <a:t>When charging:</a:t>
            </a:r>
          </a:p>
          <a:p>
            <a:endParaRPr lang="en-US" altLang="zh-CN" b="1" dirty="0"/>
          </a:p>
          <a:p>
            <a:endParaRPr lang="en-US" altLang="zh-CN" b="1" dirty="0"/>
          </a:p>
          <a:p>
            <a:r>
              <a:rPr lang="en-US" altLang="zh-CN" b="1" dirty="0"/>
              <a:t>When discharging:</a:t>
            </a:r>
            <a:endParaRPr lang="zh-CN" altLang="en-US" b="1" dirty="0"/>
          </a:p>
        </p:txBody>
      </p:sp>
      <p:pic>
        <p:nvPicPr>
          <p:cNvPr id="2052" name="Picture 4">
            <a:extLst>
              <a:ext uri="{FF2B5EF4-FFF2-40B4-BE49-F238E27FC236}">
                <a16:creationId xmlns:a16="http://schemas.microsoft.com/office/drawing/2014/main" id="{3699B8A9-5140-0D51-C2A5-674BCE160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128" y="5175356"/>
            <a:ext cx="26289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1289201-B9C5-4769-AAB2-B582C96F9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2465" y="5998748"/>
            <a:ext cx="1800225" cy="238125"/>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7DC6E272-8370-DCF1-C61D-32267B41782E}"/>
              </a:ext>
            </a:extLst>
          </p:cNvPr>
          <p:cNvSpPr txBox="1"/>
          <p:nvPr/>
        </p:nvSpPr>
        <p:spPr>
          <a:xfrm>
            <a:off x="7805691" y="5119277"/>
            <a:ext cx="6094520" cy="369332"/>
          </a:xfrm>
          <a:prstGeom prst="rect">
            <a:avLst/>
          </a:prstGeom>
          <a:noFill/>
        </p:spPr>
        <p:txBody>
          <a:bodyPr wrap="square">
            <a:spAutoFit/>
          </a:bodyPr>
          <a:lstStyle/>
          <a:p>
            <a:r>
              <a:rPr lang="zh-CN" altLang="en-US" b="0" i="0" dirty="0">
                <a:solidFill>
                  <a:srgbClr val="333333"/>
                </a:solidFill>
                <a:effectLst/>
                <a:latin typeface="E+H Sans"/>
              </a:rPr>
              <a:t> </a:t>
            </a:r>
            <a:r>
              <a:rPr lang="en-US" altLang="zh-CN" b="0" i="0" dirty="0">
                <a:solidFill>
                  <a:srgbClr val="333333"/>
                </a:solidFill>
                <a:effectLst/>
                <a:latin typeface="E+H Sans"/>
              </a:rPr>
              <a:t>[1]  </a:t>
            </a:r>
            <a:endParaRPr lang="zh-CN" altLang="en-US" dirty="0"/>
          </a:p>
        </p:txBody>
      </p:sp>
      <p:sp>
        <p:nvSpPr>
          <p:cNvPr id="22" name="文本框 21">
            <a:extLst>
              <a:ext uri="{FF2B5EF4-FFF2-40B4-BE49-F238E27FC236}">
                <a16:creationId xmlns:a16="http://schemas.microsoft.com/office/drawing/2014/main" id="{C28520FB-0AB0-E953-BD7E-0FF03442C51C}"/>
              </a:ext>
            </a:extLst>
          </p:cNvPr>
          <p:cNvSpPr txBox="1"/>
          <p:nvPr/>
        </p:nvSpPr>
        <p:spPr>
          <a:xfrm>
            <a:off x="7122110" y="5933144"/>
            <a:ext cx="6991164" cy="369332"/>
          </a:xfrm>
          <a:prstGeom prst="rect">
            <a:avLst/>
          </a:prstGeom>
          <a:noFill/>
        </p:spPr>
        <p:txBody>
          <a:bodyPr wrap="square">
            <a:spAutoFit/>
          </a:bodyPr>
          <a:lstStyle/>
          <a:p>
            <a:r>
              <a:rPr lang="zh-CN" altLang="en-US" b="0" i="0" dirty="0">
                <a:solidFill>
                  <a:srgbClr val="333333"/>
                </a:solidFill>
                <a:effectLst/>
                <a:latin typeface="E+H Sans"/>
              </a:rPr>
              <a:t>    </a:t>
            </a:r>
            <a:r>
              <a:rPr lang="en-US" altLang="zh-CN" b="0" i="0" dirty="0">
                <a:solidFill>
                  <a:srgbClr val="333333"/>
                </a:solidFill>
                <a:effectLst/>
                <a:latin typeface="E+H Sans"/>
              </a:rPr>
              <a:t>[2]       </a:t>
            </a:r>
            <a:endParaRPr lang="zh-CN" altLang="en-US" dirty="0"/>
          </a:p>
        </p:txBody>
      </p:sp>
      <p:sp>
        <p:nvSpPr>
          <p:cNvPr id="24" name="文本框 23">
            <a:extLst>
              <a:ext uri="{FF2B5EF4-FFF2-40B4-BE49-F238E27FC236}">
                <a16:creationId xmlns:a16="http://schemas.microsoft.com/office/drawing/2014/main" id="{C05595FF-9FB4-4E2F-9F57-C23E646838BA}"/>
              </a:ext>
            </a:extLst>
          </p:cNvPr>
          <p:cNvSpPr txBox="1"/>
          <p:nvPr/>
        </p:nvSpPr>
        <p:spPr>
          <a:xfrm>
            <a:off x="269631" y="6310196"/>
            <a:ext cx="9530178" cy="369332"/>
          </a:xfrm>
          <a:prstGeom prst="rect">
            <a:avLst/>
          </a:prstGeom>
          <a:noFill/>
        </p:spPr>
        <p:txBody>
          <a:bodyPr wrap="square">
            <a:spAutoFit/>
          </a:bodyPr>
          <a:lstStyle/>
          <a:p>
            <a:r>
              <a:rPr lang="en-US" altLang="zh-CN" b="1" dirty="0"/>
              <a:t>Ut is the potential difference between the two ends of the capacitor at any time</a:t>
            </a:r>
            <a:endParaRPr lang="zh-CN" altLang="en-US" b="1" dirty="0"/>
          </a:p>
        </p:txBody>
      </p:sp>
    </p:spTree>
    <p:extLst>
      <p:ext uri="{BB962C8B-B14F-4D97-AF65-F5344CB8AC3E}">
        <p14:creationId xmlns:p14="http://schemas.microsoft.com/office/powerpoint/2010/main" val="687372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9D14C8E-7264-726E-86CC-C7AA65884B3D}"/>
              </a:ext>
            </a:extLst>
          </p:cNvPr>
          <p:cNvSpPr txBox="1"/>
          <p:nvPr/>
        </p:nvSpPr>
        <p:spPr>
          <a:xfrm>
            <a:off x="2925093" y="195185"/>
            <a:ext cx="609497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Temperature and humidity sensor</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678A6B8E-1087-788E-0E81-10E1B95BB48C}"/>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5" name="图片 4">
            <a:extLst>
              <a:ext uri="{FF2B5EF4-FFF2-40B4-BE49-F238E27FC236}">
                <a16:creationId xmlns:a16="http://schemas.microsoft.com/office/drawing/2014/main" id="{67D7F899-82C3-9E3D-2AE8-7489C09C4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235" y="961288"/>
            <a:ext cx="4741746" cy="3834881"/>
          </a:xfrm>
          <a:prstGeom prst="rect">
            <a:avLst/>
          </a:prstGeom>
        </p:spPr>
      </p:pic>
      <p:pic>
        <p:nvPicPr>
          <p:cNvPr id="10" name="图片 9">
            <a:extLst>
              <a:ext uri="{FF2B5EF4-FFF2-40B4-BE49-F238E27FC236}">
                <a16:creationId xmlns:a16="http://schemas.microsoft.com/office/drawing/2014/main" id="{C0201E40-CEFC-2CBE-A704-43F166117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253" y="2057400"/>
            <a:ext cx="3623480" cy="3429000"/>
          </a:xfrm>
          <a:prstGeom prst="rect">
            <a:avLst/>
          </a:prstGeom>
        </p:spPr>
      </p:pic>
      <p:pic>
        <p:nvPicPr>
          <p:cNvPr id="12" name="图片 11">
            <a:extLst>
              <a:ext uri="{FF2B5EF4-FFF2-40B4-BE49-F238E27FC236}">
                <a16:creationId xmlns:a16="http://schemas.microsoft.com/office/drawing/2014/main" id="{3D7D0278-F17B-65DE-C4D4-7B40B712A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12" y="1090982"/>
            <a:ext cx="4992922" cy="3872904"/>
          </a:xfrm>
          <a:prstGeom prst="rect">
            <a:avLst/>
          </a:prstGeom>
        </p:spPr>
      </p:pic>
      <p:pic>
        <p:nvPicPr>
          <p:cNvPr id="14" name="图片 13">
            <a:extLst>
              <a:ext uri="{FF2B5EF4-FFF2-40B4-BE49-F238E27FC236}">
                <a16:creationId xmlns:a16="http://schemas.microsoft.com/office/drawing/2014/main" id="{A410050F-F9A7-EE00-E72E-95B58E83FF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657" y="3027434"/>
            <a:ext cx="2948323" cy="3694922"/>
          </a:xfrm>
          <a:prstGeom prst="rect">
            <a:avLst/>
          </a:prstGeom>
        </p:spPr>
      </p:pic>
      <p:pic>
        <p:nvPicPr>
          <p:cNvPr id="17" name="图片 16">
            <a:extLst>
              <a:ext uri="{FF2B5EF4-FFF2-40B4-BE49-F238E27FC236}">
                <a16:creationId xmlns:a16="http://schemas.microsoft.com/office/drawing/2014/main" id="{A92D4B74-16ED-EC1C-68B6-C7C116AAA4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8979" y="3508310"/>
            <a:ext cx="4012163" cy="3154505"/>
          </a:xfrm>
          <a:prstGeom prst="rect">
            <a:avLst/>
          </a:prstGeom>
        </p:spPr>
      </p:pic>
      <p:sp>
        <p:nvSpPr>
          <p:cNvPr id="18" name="矩形: 圆角 17">
            <a:extLst>
              <a:ext uri="{FF2B5EF4-FFF2-40B4-BE49-F238E27FC236}">
                <a16:creationId xmlns:a16="http://schemas.microsoft.com/office/drawing/2014/main" id="{F85D7F79-8943-CED2-96A6-9BE9919E0D01}"/>
              </a:ext>
            </a:extLst>
          </p:cNvPr>
          <p:cNvSpPr/>
          <p:nvPr/>
        </p:nvSpPr>
        <p:spPr>
          <a:xfrm>
            <a:off x="383392" y="1175307"/>
            <a:ext cx="1688841" cy="1516666"/>
          </a:xfrm>
          <a:prstGeom prst="round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761C1541-CC29-0514-0501-CD0B37EB0366}"/>
              </a:ext>
            </a:extLst>
          </p:cNvPr>
          <p:cNvSpPr/>
          <p:nvPr/>
        </p:nvSpPr>
        <p:spPr>
          <a:xfrm>
            <a:off x="1685927" y="4116562"/>
            <a:ext cx="1688841" cy="1516666"/>
          </a:xfrm>
          <a:prstGeom prst="round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29C53E99-58C2-89FA-584F-5F8C1CD93585}"/>
              </a:ext>
            </a:extLst>
          </p:cNvPr>
          <p:cNvSpPr/>
          <p:nvPr/>
        </p:nvSpPr>
        <p:spPr>
          <a:xfrm>
            <a:off x="5505060" y="4327229"/>
            <a:ext cx="1688841" cy="1516666"/>
          </a:xfrm>
          <a:prstGeom prst="round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78F2726-C453-C918-13AA-008566556966}"/>
              </a:ext>
            </a:extLst>
          </p:cNvPr>
          <p:cNvSpPr/>
          <p:nvPr/>
        </p:nvSpPr>
        <p:spPr>
          <a:xfrm>
            <a:off x="7729394" y="3247476"/>
            <a:ext cx="1104242" cy="1048848"/>
          </a:xfrm>
          <a:prstGeom prst="round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8793FEC8-1A43-B495-E190-5B0F8C8B124B}"/>
              </a:ext>
            </a:extLst>
          </p:cNvPr>
          <p:cNvSpPr/>
          <p:nvPr/>
        </p:nvSpPr>
        <p:spPr>
          <a:xfrm>
            <a:off x="10582501" y="2120395"/>
            <a:ext cx="1519934" cy="1516666"/>
          </a:xfrm>
          <a:prstGeom prst="round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3" name="图片 2052">
            <a:extLst>
              <a:ext uri="{FF2B5EF4-FFF2-40B4-BE49-F238E27FC236}">
                <a16:creationId xmlns:a16="http://schemas.microsoft.com/office/drawing/2014/main" id="{8189BA46-C410-FDEA-F85E-E1765F2458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5110" y="4361388"/>
            <a:ext cx="2948322" cy="2301427"/>
          </a:xfrm>
          <a:prstGeom prst="rect">
            <a:avLst/>
          </a:prstGeom>
        </p:spPr>
      </p:pic>
      <p:sp>
        <p:nvSpPr>
          <p:cNvPr id="2054" name="矩形: 圆角 2053">
            <a:extLst>
              <a:ext uri="{FF2B5EF4-FFF2-40B4-BE49-F238E27FC236}">
                <a16:creationId xmlns:a16="http://schemas.microsoft.com/office/drawing/2014/main" id="{8403F183-7409-B0E8-41BC-D0F3ACA548A2}"/>
              </a:ext>
            </a:extLst>
          </p:cNvPr>
          <p:cNvSpPr/>
          <p:nvPr/>
        </p:nvSpPr>
        <p:spPr>
          <a:xfrm>
            <a:off x="8304069" y="5309089"/>
            <a:ext cx="2070853" cy="1069611"/>
          </a:xfrm>
          <a:prstGeom prst="round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8DC80F6-4118-64D8-01AF-86D5664E8F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7952" y="1151931"/>
            <a:ext cx="2908841" cy="2599776"/>
          </a:xfrm>
          <a:prstGeom prst="rect">
            <a:avLst/>
          </a:prstGeom>
        </p:spPr>
      </p:pic>
      <p:sp>
        <p:nvSpPr>
          <p:cNvPr id="7" name="矩形: 圆角 6">
            <a:extLst>
              <a:ext uri="{FF2B5EF4-FFF2-40B4-BE49-F238E27FC236}">
                <a16:creationId xmlns:a16="http://schemas.microsoft.com/office/drawing/2014/main" id="{9961D4E0-C310-62F1-45AD-A6DDC6FE87E9}"/>
              </a:ext>
            </a:extLst>
          </p:cNvPr>
          <p:cNvSpPr/>
          <p:nvPr/>
        </p:nvSpPr>
        <p:spPr>
          <a:xfrm>
            <a:off x="4786695" y="1881572"/>
            <a:ext cx="1556878" cy="1069611"/>
          </a:xfrm>
          <a:prstGeom prst="round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9396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9D14C8E-7264-726E-86CC-C7AA65884B3D}"/>
              </a:ext>
            </a:extLst>
          </p:cNvPr>
          <p:cNvSpPr txBox="1"/>
          <p:nvPr/>
        </p:nvSpPr>
        <p:spPr>
          <a:xfrm>
            <a:off x="2925093" y="195185"/>
            <a:ext cx="609497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Temperature and humidity sensor</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678A6B8E-1087-788E-0E81-10E1B95BB48C}"/>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5" name="图片 4">
            <a:extLst>
              <a:ext uri="{FF2B5EF4-FFF2-40B4-BE49-F238E27FC236}">
                <a16:creationId xmlns:a16="http://schemas.microsoft.com/office/drawing/2014/main" id="{0D4BD067-8AF6-953F-CA47-44C4B69F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458" y="1066618"/>
            <a:ext cx="7702517" cy="5404856"/>
          </a:xfrm>
          <a:prstGeom prst="rect">
            <a:avLst/>
          </a:prstGeom>
        </p:spPr>
      </p:pic>
    </p:spTree>
    <p:extLst>
      <p:ext uri="{BB962C8B-B14F-4D97-AF65-F5344CB8AC3E}">
        <p14:creationId xmlns:p14="http://schemas.microsoft.com/office/powerpoint/2010/main" val="4164289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9D14C8E-7264-726E-86CC-C7AA65884B3D}"/>
              </a:ext>
            </a:extLst>
          </p:cNvPr>
          <p:cNvSpPr txBox="1"/>
          <p:nvPr/>
        </p:nvSpPr>
        <p:spPr>
          <a:xfrm>
            <a:off x="2925093" y="195185"/>
            <a:ext cx="609497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Temperature and humidity sensor</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678A6B8E-1087-788E-0E81-10E1B95BB48C}"/>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12" name="图片 11">
            <a:extLst>
              <a:ext uri="{FF2B5EF4-FFF2-40B4-BE49-F238E27FC236}">
                <a16:creationId xmlns:a16="http://schemas.microsoft.com/office/drawing/2014/main" id="{6C2B6956-6AF8-DAB9-1B77-BEA481001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08" y="1503258"/>
            <a:ext cx="4457773" cy="3261535"/>
          </a:xfrm>
          <a:prstGeom prst="rect">
            <a:avLst/>
          </a:prstGeom>
        </p:spPr>
      </p:pic>
      <p:pic>
        <p:nvPicPr>
          <p:cNvPr id="10" name="图片 9">
            <a:extLst>
              <a:ext uri="{FF2B5EF4-FFF2-40B4-BE49-F238E27FC236}">
                <a16:creationId xmlns:a16="http://schemas.microsoft.com/office/drawing/2014/main" id="{229D1CDB-2D7B-BBE6-088B-BAF6BEF2D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772" y="947965"/>
            <a:ext cx="6447619" cy="1952381"/>
          </a:xfrm>
          <a:prstGeom prst="rect">
            <a:avLst/>
          </a:prstGeom>
        </p:spPr>
      </p:pic>
      <p:pic>
        <p:nvPicPr>
          <p:cNvPr id="14" name="图片 13">
            <a:extLst>
              <a:ext uri="{FF2B5EF4-FFF2-40B4-BE49-F238E27FC236}">
                <a16:creationId xmlns:a16="http://schemas.microsoft.com/office/drawing/2014/main" id="{88232420-B4C1-33EB-9B61-29A2CA860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389" y="3134026"/>
            <a:ext cx="3133192" cy="2547682"/>
          </a:xfrm>
          <a:prstGeom prst="rect">
            <a:avLst/>
          </a:prstGeom>
        </p:spPr>
      </p:pic>
      <p:pic>
        <p:nvPicPr>
          <p:cNvPr id="16" name="图片 15">
            <a:extLst>
              <a:ext uri="{FF2B5EF4-FFF2-40B4-BE49-F238E27FC236}">
                <a16:creationId xmlns:a16="http://schemas.microsoft.com/office/drawing/2014/main" id="{C69C0B26-3579-39B9-E5CE-C513E0E435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3498" y="3134027"/>
            <a:ext cx="3048894" cy="2547682"/>
          </a:xfrm>
          <a:prstGeom prst="rect">
            <a:avLst/>
          </a:prstGeom>
        </p:spPr>
      </p:pic>
    </p:spTree>
    <p:extLst>
      <p:ext uri="{BB962C8B-B14F-4D97-AF65-F5344CB8AC3E}">
        <p14:creationId xmlns:p14="http://schemas.microsoft.com/office/powerpoint/2010/main" val="4048070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9D14C8E-7264-726E-86CC-C7AA65884B3D}"/>
              </a:ext>
            </a:extLst>
          </p:cNvPr>
          <p:cNvSpPr txBox="1"/>
          <p:nvPr/>
        </p:nvSpPr>
        <p:spPr>
          <a:xfrm>
            <a:off x="2925093" y="195185"/>
            <a:ext cx="6094970" cy="523220"/>
          </a:xfrm>
          <a:prstGeom prst="rect">
            <a:avLst/>
          </a:prstGeom>
          <a:noFill/>
        </p:spPr>
        <p:txBody>
          <a:bodyPr wrap="square">
            <a:spAutoFit/>
          </a:bodyPr>
          <a:lstStyle/>
          <a:p>
            <a:r>
              <a:rPr lang="en-US" altLang="zh-CN" sz="2800" b="1" dirty="0">
                <a:latin typeface="Artifakt Element Book" panose="020B0503050000020004" pitchFamily="34" charset="0"/>
                <a:ea typeface="Artifakt Element Book" panose="020B0503050000020004" pitchFamily="34" charset="0"/>
                <a:cs typeface="Cascadia Code" panose="020B0609020000020004" pitchFamily="49" charset="0"/>
              </a:rPr>
              <a:t>Temperature and humidity sensor</a:t>
            </a:r>
            <a:endParaRPr lang="zh-CN" altLang="en-US" sz="2800" b="1" dirty="0">
              <a:latin typeface="Artifakt Element Book" panose="020B0503050000020004" pitchFamily="34" charset="0"/>
              <a:cs typeface="Cascadia Code" panose="020B0609020000020004" pitchFamily="49" charset="0"/>
            </a:endParaRPr>
          </a:p>
        </p:txBody>
      </p:sp>
      <p:cxnSp>
        <p:nvCxnSpPr>
          <p:cNvPr id="2" name="直接连接符 1">
            <a:extLst>
              <a:ext uri="{FF2B5EF4-FFF2-40B4-BE49-F238E27FC236}">
                <a16:creationId xmlns:a16="http://schemas.microsoft.com/office/drawing/2014/main" id="{678A6B8E-1087-788E-0E81-10E1B95BB48C}"/>
              </a:ext>
            </a:extLst>
          </p:cNvPr>
          <p:cNvCxnSpPr/>
          <p:nvPr/>
        </p:nvCxnSpPr>
        <p:spPr>
          <a:xfrm>
            <a:off x="269631" y="839846"/>
            <a:ext cx="11652738" cy="0"/>
          </a:xfrm>
          <a:prstGeom prst="line">
            <a:avLst/>
          </a:prstGeom>
          <a:ln w="57150">
            <a:solidFill>
              <a:srgbClr val="7030A0"/>
            </a:solidFill>
          </a:ln>
        </p:spPr>
        <p:style>
          <a:lnRef idx="1">
            <a:schemeClr val="accent6"/>
          </a:lnRef>
          <a:fillRef idx="0">
            <a:schemeClr val="accent6"/>
          </a:fillRef>
          <a:effectRef idx="0">
            <a:schemeClr val="accent6"/>
          </a:effectRef>
          <a:fontRef idx="minor">
            <a:schemeClr val="tx1"/>
          </a:fontRef>
        </p:style>
      </p:cxnSp>
      <p:pic>
        <p:nvPicPr>
          <p:cNvPr id="5" name="图片 4">
            <a:extLst>
              <a:ext uri="{FF2B5EF4-FFF2-40B4-BE49-F238E27FC236}">
                <a16:creationId xmlns:a16="http://schemas.microsoft.com/office/drawing/2014/main" id="{0D091A2C-8327-8C51-BA8B-298BF23F3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31" y="1137441"/>
            <a:ext cx="5257143" cy="4942857"/>
          </a:xfrm>
          <a:prstGeom prst="rect">
            <a:avLst/>
          </a:prstGeom>
        </p:spPr>
      </p:pic>
      <p:pic>
        <p:nvPicPr>
          <p:cNvPr id="7" name="图片 6">
            <a:extLst>
              <a:ext uri="{FF2B5EF4-FFF2-40B4-BE49-F238E27FC236}">
                <a16:creationId xmlns:a16="http://schemas.microsoft.com/office/drawing/2014/main" id="{8B5A0E1A-2138-3E1D-4106-E76288ADE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297" y="1015999"/>
            <a:ext cx="4028571" cy="3723809"/>
          </a:xfrm>
          <a:prstGeom prst="rect">
            <a:avLst/>
          </a:prstGeom>
        </p:spPr>
      </p:pic>
      <p:pic>
        <p:nvPicPr>
          <p:cNvPr id="9" name="图片 8">
            <a:extLst>
              <a:ext uri="{FF2B5EF4-FFF2-40B4-BE49-F238E27FC236}">
                <a16:creationId xmlns:a16="http://schemas.microsoft.com/office/drawing/2014/main" id="{6D54CA12-8625-42FE-0B1F-DDA89DF94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932" y="1819923"/>
            <a:ext cx="2051721" cy="1881047"/>
          </a:xfrm>
          <a:prstGeom prst="rect">
            <a:avLst/>
          </a:prstGeom>
        </p:spPr>
      </p:pic>
      <p:pic>
        <p:nvPicPr>
          <p:cNvPr id="18" name="图片 17">
            <a:extLst>
              <a:ext uri="{FF2B5EF4-FFF2-40B4-BE49-F238E27FC236}">
                <a16:creationId xmlns:a16="http://schemas.microsoft.com/office/drawing/2014/main" id="{AD988200-9EAF-E571-1545-CB51868DA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0266" y="4861250"/>
            <a:ext cx="2085591" cy="1907515"/>
          </a:xfrm>
          <a:prstGeom prst="rect">
            <a:avLst/>
          </a:prstGeom>
        </p:spPr>
      </p:pic>
      <p:pic>
        <p:nvPicPr>
          <p:cNvPr id="20" name="图片 19">
            <a:extLst>
              <a:ext uri="{FF2B5EF4-FFF2-40B4-BE49-F238E27FC236}">
                <a16:creationId xmlns:a16="http://schemas.microsoft.com/office/drawing/2014/main" id="{E1FBB980-24A0-D18D-3053-C33ECC5E44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9948" y="4861249"/>
            <a:ext cx="2051722" cy="1907515"/>
          </a:xfrm>
          <a:prstGeom prst="rect">
            <a:avLst/>
          </a:prstGeom>
        </p:spPr>
      </p:pic>
      <p:pic>
        <p:nvPicPr>
          <p:cNvPr id="22" name="图片 21">
            <a:extLst>
              <a:ext uri="{FF2B5EF4-FFF2-40B4-BE49-F238E27FC236}">
                <a16:creationId xmlns:a16="http://schemas.microsoft.com/office/drawing/2014/main" id="{B9DB6E74-3207-CEAB-ABB1-AA8F169BB6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5760" y="4861249"/>
            <a:ext cx="2085590" cy="1907515"/>
          </a:xfrm>
          <a:prstGeom prst="rect">
            <a:avLst/>
          </a:prstGeom>
        </p:spPr>
      </p:pic>
    </p:spTree>
    <p:extLst>
      <p:ext uri="{BB962C8B-B14F-4D97-AF65-F5344CB8AC3E}">
        <p14:creationId xmlns:p14="http://schemas.microsoft.com/office/powerpoint/2010/main" val="191614112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4544</TotalTime>
  <Words>866</Words>
  <Application>Microsoft Office PowerPoint</Application>
  <PresentationFormat>宽屏</PresentationFormat>
  <Paragraphs>119</Paragraphs>
  <Slides>30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E+H Sans</vt:lpstr>
      <vt:lpstr>等线</vt:lpstr>
      <vt:lpstr>等线 Light</vt:lpstr>
      <vt:lpstr>Arial</vt:lpstr>
      <vt:lpstr>Arial Rounded MT Bold</vt:lpstr>
      <vt:lpstr>Artifakt Element Black</vt:lpstr>
      <vt:lpstr>Artifakt Element Book</vt:lpstr>
      <vt:lpstr>Calibri Light</vt:lpstr>
      <vt:lpstr>Candara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ia j</dc:creator>
  <cp:lastModifiedBy>ia j</cp:lastModifiedBy>
  <cp:revision>241</cp:revision>
  <dcterms:created xsi:type="dcterms:W3CDTF">2023-11-04T17:16:42Z</dcterms:created>
  <dcterms:modified xsi:type="dcterms:W3CDTF">2024-01-10T12:17:41Z</dcterms:modified>
</cp:coreProperties>
</file>